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ppt/tags/tag30.xml" ContentType="application/vnd.openxmlformats-officedocument.presentationml.tags+xml"/>
  <Override PartName="/ppt/notesSlides/notesSlide29.xml" ContentType="application/vnd.openxmlformats-officedocument.presentationml.notesSlide+xml"/>
  <Override PartName="/ppt/tags/tag31.xml" ContentType="application/vnd.openxmlformats-officedocument.presentationml.tags+xml"/>
  <Override PartName="/ppt/notesSlides/notesSlide30.xml" ContentType="application/vnd.openxmlformats-officedocument.presentationml.notesSlide+xml"/>
  <Override PartName="/ppt/tags/tag32.xml" ContentType="application/vnd.openxmlformats-officedocument.presentationml.tags+xml"/>
  <Override PartName="/ppt/notesSlides/notesSlide31.xml" ContentType="application/vnd.openxmlformats-officedocument.presentationml.notesSlide+xml"/>
  <Override PartName="/ppt/tags/tag33.xml" ContentType="application/vnd.openxmlformats-officedocument.presentationml.tags+xml"/>
  <Override PartName="/ppt/notesSlides/notesSlide32.xml" ContentType="application/vnd.openxmlformats-officedocument.presentationml.notesSlide+xml"/>
  <Override PartName="/ppt/tags/tag34.xml" ContentType="application/vnd.openxmlformats-officedocument.presentationml.tags+xml"/>
  <Override PartName="/ppt/notesSlides/notesSlide33.xml" ContentType="application/vnd.openxmlformats-officedocument.presentationml.notesSlide+xml"/>
  <Override PartName="/ppt/tags/tag35.xml" ContentType="application/vnd.openxmlformats-officedocument.presentationml.tags+xml"/>
  <Override PartName="/ppt/notesSlides/notesSlide34.xml" ContentType="application/vnd.openxmlformats-officedocument.presentationml.notesSlide+xml"/>
  <Override PartName="/ppt/tags/tag36.xml" ContentType="application/vnd.openxmlformats-officedocument.presentationml.tags+xml"/>
  <Override PartName="/ppt/notesSlides/notesSlide35.xml" ContentType="application/vnd.openxmlformats-officedocument.presentationml.notesSlide+xml"/>
  <Override PartName="/ppt/tags/tag37.xml" ContentType="application/vnd.openxmlformats-officedocument.presentationml.tags+xml"/>
  <Override PartName="/ppt/notesSlides/notesSlide36.xml" ContentType="application/vnd.openxmlformats-officedocument.presentationml.notesSlide+xml"/>
  <Override PartName="/ppt/tags/tag38.xml" ContentType="application/vnd.openxmlformats-officedocument.presentationml.tags+xml"/>
  <Override PartName="/ppt/notesSlides/notesSlide37.xml" ContentType="application/vnd.openxmlformats-officedocument.presentationml.notesSlide+xml"/>
  <Override PartName="/ppt/tags/tag39.xml" ContentType="application/vnd.openxmlformats-officedocument.presentationml.tags+xml"/>
  <Override PartName="/ppt/notesSlides/notesSlide38.xml" ContentType="application/vnd.openxmlformats-officedocument.presentationml.notesSlide+xml"/>
  <Override PartName="/ppt/tags/tag40.xml" ContentType="application/vnd.openxmlformats-officedocument.presentationml.tags+xml"/>
  <Override PartName="/ppt/notesSlides/notesSlide39.xml" ContentType="application/vnd.openxmlformats-officedocument.presentationml.notesSlide+xml"/>
  <Override PartName="/ppt/tags/tag41.xml" ContentType="application/vnd.openxmlformats-officedocument.presentationml.tags+xml"/>
  <Override PartName="/ppt/notesSlides/notesSlide40.xml" ContentType="application/vnd.openxmlformats-officedocument.presentationml.notesSlide+xml"/>
  <Override PartName="/ppt/tags/tag42.xml" ContentType="application/vnd.openxmlformats-officedocument.presentationml.tags+xml"/>
  <Override PartName="/ppt/notesSlides/notesSlide41.xml" ContentType="application/vnd.openxmlformats-officedocument.presentationml.notesSlide+xml"/>
  <Override PartName="/ppt/tags/tag43.xml" ContentType="application/vnd.openxmlformats-officedocument.presentationml.tags+xml"/>
  <Override PartName="/ppt/notesSlides/notesSlide42.xml" ContentType="application/vnd.openxmlformats-officedocument.presentationml.notesSlide+xml"/>
  <Override PartName="/ppt/tags/tag44.xml" ContentType="application/vnd.openxmlformats-officedocument.presentationml.tags+xml"/>
  <Override PartName="/ppt/notesSlides/notesSlide43.xml" ContentType="application/vnd.openxmlformats-officedocument.presentationml.notesSlide+xml"/>
  <Override PartName="/ppt/tags/tag45.xml" ContentType="application/vnd.openxmlformats-officedocument.presentationml.tags+xml"/>
  <Override PartName="/ppt/notesSlides/notesSlide44.xml" ContentType="application/vnd.openxmlformats-officedocument.presentationml.notesSlide+xml"/>
  <Override PartName="/ppt/tags/tag46.xml" ContentType="application/vnd.openxmlformats-officedocument.presentationml.tags+xml"/>
  <Override PartName="/ppt/notesSlides/notesSlide45.xml" ContentType="application/vnd.openxmlformats-officedocument.presentationml.notesSlide+xml"/>
  <Override PartName="/ppt/tags/tag47.xml" ContentType="application/vnd.openxmlformats-officedocument.presentationml.tags+xml"/>
  <Override PartName="/ppt/notesSlides/notesSlide46.xml" ContentType="application/vnd.openxmlformats-officedocument.presentationml.notesSlide+xml"/>
  <Override PartName="/ppt/tags/tag48.xml" ContentType="application/vnd.openxmlformats-officedocument.presentationml.tags+xml"/>
  <Override PartName="/ppt/notesSlides/notesSlide47.xml" ContentType="application/vnd.openxmlformats-officedocument.presentationml.notesSlide+xml"/>
  <Override PartName="/ppt/tags/tag49.xml" ContentType="application/vnd.openxmlformats-officedocument.presentationml.tags+xml"/>
  <Override PartName="/ppt/notesSlides/notesSlide48.xml" ContentType="application/vnd.openxmlformats-officedocument.presentationml.notesSlide+xml"/>
  <Override PartName="/ppt/tags/tag50.xml" ContentType="application/vnd.openxmlformats-officedocument.presentationml.tags+xml"/>
  <Override PartName="/ppt/notesSlides/notesSlide49.xml" ContentType="application/vnd.openxmlformats-officedocument.presentationml.notesSlide+xml"/>
  <Override PartName="/ppt/tags/tag51.xml" ContentType="application/vnd.openxmlformats-officedocument.presentationml.tags+xml"/>
  <Override PartName="/ppt/notesSlides/notesSlide50.xml" ContentType="application/vnd.openxmlformats-officedocument.presentationml.notesSlide+xml"/>
  <Override PartName="/ppt/tags/tag52.xml" ContentType="application/vnd.openxmlformats-officedocument.presentationml.tags+xml"/>
  <Override PartName="/ppt/notesSlides/notesSlide51.xml" ContentType="application/vnd.openxmlformats-officedocument.presentationml.notesSlide+xml"/>
  <Override PartName="/ppt/tags/tag53.xml" ContentType="application/vnd.openxmlformats-officedocument.presentationml.tags+xml"/>
  <Override PartName="/ppt/notesSlides/notesSlide52.xml" ContentType="application/vnd.openxmlformats-officedocument.presentationml.notesSlide+xml"/>
  <Override PartName="/ppt/tags/tag54.xml" ContentType="application/vnd.openxmlformats-officedocument.presentationml.tags+xml"/>
  <Override PartName="/ppt/notesSlides/notesSlide53.xml" ContentType="application/vnd.openxmlformats-officedocument.presentationml.notesSlide+xml"/>
  <Override PartName="/ppt/tags/tag55.xml" ContentType="application/vnd.openxmlformats-officedocument.presentationml.tags+xml"/>
  <Override PartName="/ppt/notesSlides/notesSlide54.xml" ContentType="application/vnd.openxmlformats-officedocument.presentationml.notesSlide+xml"/>
  <Override PartName="/ppt/tags/tag56.xml" ContentType="application/vnd.openxmlformats-officedocument.presentationml.tags+xml"/>
  <Override PartName="/ppt/notesSlides/notesSlide55.xml" ContentType="application/vnd.openxmlformats-officedocument.presentationml.notesSlide+xml"/>
  <Override PartName="/ppt/tags/tag57.xml" ContentType="application/vnd.openxmlformats-officedocument.presentationml.tags+xml"/>
  <Override PartName="/ppt/notesSlides/notesSlide56.xml" ContentType="application/vnd.openxmlformats-officedocument.presentationml.notesSlide+xml"/>
  <Override PartName="/ppt/tags/tag58.xml" ContentType="application/vnd.openxmlformats-officedocument.presentationml.tags+xml"/>
  <Override PartName="/ppt/notesSlides/notesSlide57.xml" ContentType="application/vnd.openxmlformats-officedocument.presentationml.notesSlide+xml"/>
  <Override PartName="/ppt/tags/tag59.xml" ContentType="application/vnd.openxmlformats-officedocument.presentationml.tags+xml"/>
  <Override PartName="/ppt/notesSlides/notesSlide58.xml" ContentType="application/vnd.openxmlformats-officedocument.presentationml.notesSlide+xml"/>
  <Override PartName="/ppt/tags/tag60.xml" ContentType="application/vnd.openxmlformats-officedocument.presentationml.tags+xml"/>
  <Override PartName="/ppt/notesSlides/notesSlide59.xml" ContentType="application/vnd.openxmlformats-officedocument.presentationml.notesSlide+xml"/>
  <Override PartName="/ppt/tags/tag61.xml" ContentType="application/vnd.openxmlformats-officedocument.presentationml.tags+xml"/>
  <Override PartName="/ppt/notesSlides/notesSlide60.xml" ContentType="application/vnd.openxmlformats-officedocument.presentationml.notesSlide+xml"/>
  <Override PartName="/ppt/tags/tag62.xml" ContentType="application/vnd.openxmlformats-officedocument.presentationml.tags+xml"/>
  <Override PartName="/ppt/notesSlides/notesSlide61.xml" ContentType="application/vnd.openxmlformats-officedocument.presentationml.notesSlide+xml"/>
  <Override PartName="/ppt/tags/tag63.xml" ContentType="application/vnd.openxmlformats-officedocument.presentationml.tags+xml"/>
  <Override PartName="/ppt/notesSlides/notesSlide62.xml" ContentType="application/vnd.openxmlformats-officedocument.presentationml.notesSlide+xml"/>
  <Override PartName="/ppt/tags/tag64.xml" ContentType="application/vnd.openxmlformats-officedocument.presentationml.tags+xml"/>
  <Override PartName="/ppt/notesSlides/notesSlide63.xml" ContentType="application/vnd.openxmlformats-officedocument.presentationml.notesSlide+xml"/>
  <Override PartName="/ppt/tags/tag65.xml" ContentType="application/vnd.openxmlformats-officedocument.presentationml.tags+xml"/>
  <Override PartName="/ppt/notesSlides/notesSlide64.xml" ContentType="application/vnd.openxmlformats-officedocument.presentationml.notesSlide+xml"/>
  <Override PartName="/ppt/tags/tag66.xml" ContentType="application/vnd.openxmlformats-officedocument.presentationml.tags+xml"/>
  <Override PartName="/ppt/notesSlides/notesSlide65.xml" ContentType="application/vnd.openxmlformats-officedocument.presentationml.notesSlide+xml"/>
  <Override PartName="/ppt/tags/tag67.xml" ContentType="application/vnd.openxmlformats-officedocument.presentationml.tags+xml"/>
  <Override PartName="/ppt/notesSlides/notesSlide66.xml" ContentType="application/vnd.openxmlformats-officedocument.presentationml.notesSlide+xml"/>
  <Override PartName="/ppt/tags/tag68.xml" ContentType="application/vnd.openxmlformats-officedocument.presentationml.tags+xml"/>
  <Override PartName="/ppt/notesSlides/notesSlide67.xml" ContentType="application/vnd.openxmlformats-officedocument.presentationml.notesSlide+xml"/>
  <Override PartName="/ppt/tags/tag69.xml" ContentType="application/vnd.openxmlformats-officedocument.presentationml.tags+xml"/>
  <Override PartName="/ppt/notesSlides/notesSlide68.xml" ContentType="application/vnd.openxmlformats-officedocument.presentationml.notesSlide+xml"/>
  <Override PartName="/ppt/tags/tag70.xml" ContentType="application/vnd.openxmlformats-officedocument.presentationml.tags+xml"/>
  <Override PartName="/ppt/notesSlides/notesSlide69.xml" ContentType="application/vnd.openxmlformats-officedocument.presentationml.notesSlide+xml"/>
  <Override PartName="/ppt/tags/tag71.xml" ContentType="application/vnd.openxmlformats-officedocument.presentationml.tags+xml"/>
  <Override PartName="/ppt/notesSlides/notesSlide70.xml" ContentType="application/vnd.openxmlformats-officedocument.presentationml.notesSlide+xml"/>
  <Override PartName="/ppt/tags/tag72.xml" ContentType="application/vnd.openxmlformats-officedocument.presentationml.tags+xml"/>
  <Override PartName="/ppt/notesSlides/notesSlide71.xml" ContentType="application/vnd.openxmlformats-officedocument.presentationml.notesSlide+xml"/>
  <Override PartName="/ppt/tags/tag73.xml" ContentType="application/vnd.openxmlformats-officedocument.presentationml.tags+xml"/>
  <Override PartName="/ppt/notesSlides/notesSlide72.xml" ContentType="application/vnd.openxmlformats-officedocument.presentationml.notesSlide+xml"/>
  <Override PartName="/ppt/tags/tag74.xml" ContentType="application/vnd.openxmlformats-officedocument.presentationml.tags+xml"/>
  <Override PartName="/ppt/notesSlides/notesSlide73.xml" ContentType="application/vnd.openxmlformats-officedocument.presentationml.notesSlide+xml"/>
  <Override PartName="/ppt/tags/tag75.xml" ContentType="application/vnd.openxmlformats-officedocument.presentationml.tags+xml"/>
  <Override PartName="/ppt/notesSlides/notesSlide74.xml" ContentType="application/vnd.openxmlformats-officedocument.presentationml.notesSlide+xml"/>
  <Override PartName="/ppt/tags/tag76.xml" ContentType="application/vnd.openxmlformats-officedocument.presentationml.tags+xml"/>
  <Override PartName="/ppt/notesSlides/notesSlide75.xml" ContentType="application/vnd.openxmlformats-officedocument.presentationml.notesSlide+xml"/>
  <Override PartName="/ppt/tags/tag77.xml" ContentType="application/vnd.openxmlformats-officedocument.presentationml.tags+xml"/>
  <Override PartName="/ppt/notesSlides/notesSlide76.xml" ContentType="application/vnd.openxmlformats-officedocument.presentationml.notesSlide+xml"/>
  <Override PartName="/ppt/tags/tag78.xml" ContentType="application/vnd.openxmlformats-officedocument.presentationml.tags+xml"/>
  <Override PartName="/ppt/notesSlides/notesSlide77.xml" ContentType="application/vnd.openxmlformats-officedocument.presentationml.notesSlide+xml"/>
  <Override PartName="/ppt/tags/tag79.xml" ContentType="application/vnd.openxmlformats-officedocument.presentationml.tags+xml"/>
  <Override PartName="/ppt/notesSlides/notesSlide78.xml" ContentType="application/vnd.openxmlformats-officedocument.presentationml.notesSlide+xml"/>
  <Override PartName="/ppt/tags/tag80.xml" ContentType="application/vnd.openxmlformats-officedocument.presentationml.tags+xml"/>
  <Override PartName="/ppt/notesSlides/notesSlide79.xml" ContentType="application/vnd.openxmlformats-officedocument.presentationml.notesSlide+xml"/>
  <Override PartName="/ppt/tags/tag81.xml" ContentType="application/vnd.openxmlformats-officedocument.presentationml.tags+xml"/>
  <Override PartName="/ppt/notesSlides/notesSlide80.xml" ContentType="application/vnd.openxmlformats-officedocument.presentationml.notesSlide+xml"/>
  <Override PartName="/ppt/tags/tag82.xml" ContentType="application/vnd.openxmlformats-officedocument.presentationml.tags+xml"/>
  <Override PartName="/ppt/notesSlides/notesSlide81.xml" ContentType="application/vnd.openxmlformats-officedocument.presentationml.notesSlide+xml"/>
  <Override PartName="/ppt/tags/tag83.xml" ContentType="application/vnd.openxmlformats-officedocument.presentationml.tags+xml"/>
  <Override PartName="/ppt/notesSlides/notesSlide82.xml" ContentType="application/vnd.openxmlformats-officedocument.presentationml.notesSlide+xml"/>
  <Override PartName="/ppt/tags/tag84.xml" ContentType="application/vnd.openxmlformats-officedocument.presentationml.tags+xml"/>
  <Override PartName="/ppt/notesSlides/notesSlide83.xml" ContentType="application/vnd.openxmlformats-officedocument.presentationml.notesSlide+xml"/>
  <Override PartName="/ppt/tags/tag85.xml" ContentType="application/vnd.openxmlformats-officedocument.presentationml.tags+xml"/>
  <Override PartName="/ppt/notesSlides/notesSlide84.xml" ContentType="application/vnd.openxmlformats-officedocument.presentationml.notesSlide+xml"/>
  <Override PartName="/ppt/tags/tag86.xml" ContentType="application/vnd.openxmlformats-officedocument.presentationml.tags+xml"/>
  <Override PartName="/ppt/notesSlides/notesSlide85.xml" ContentType="application/vnd.openxmlformats-officedocument.presentationml.notesSlide+xml"/>
  <Override PartName="/ppt/tags/tag87.xml" ContentType="application/vnd.openxmlformats-officedocument.presentationml.tags+xml"/>
  <Override PartName="/ppt/notesSlides/notesSlide86.xml" ContentType="application/vnd.openxmlformats-officedocument.presentationml.notesSlide+xml"/>
  <Override PartName="/ppt/tags/tag88.xml" ContentType="application/vnd.openxmlformats-officedocument.presentationml.tags+xml"/>
  <Override PartName="/ppt/notesSlides/notesSlide87.xml" ContentType="application/vnd.openxmlformats-officedocument.presentationml.notesSlide+xml"/>
  <Override PartName="/ppt/tags/tag89.xml" ContentType="application/vnd.openxmlformats-officedocument.presentationml.tags+xml"/>
  <Override PartName="/ppt/notesSlides/notesSlide88.xml" ContentType="application/vnd.openxmlformats-officedocument.presentationml.notesSlide+xml"/>
  <Override PartName="/ppt/tags/tag90.xml" ContentType="application/vnd.openxmlformats-officedocument.presentationml.tags+xml"/>
  <Override PartName="/ppt/notesSlides/notesSlide89.xml" ContentType="application/vnd.openxmlformats-officedocument.presentationml.notesSlide+xml"/>
  <Override PartName="/ppt/tags/tag91.xml" ContentType="application/vnd.openxmlformats-officedocument.presentationml.tags+xml"/>
  <Override PartName="/ppt/notesSlides/notesSlide90.xml" ContentType="application/vnd.openxmlformats-officedocument.presentationml.notesSlide+xml"/>
  <Override PartName="/ppt/tags/tag92.xml" ContentType="application/vnd.openxmlformats-officedocument.presentationml.tags+xml"/>
  <Override PartName="/ppt/notesSlides/notesSlide91.xml" ContentType="application/vnd.openxmlformats-officedocument.presentationml.notesSlide+xml"/>
  <Override PartName="/ppt/tags/tag93.xml" ContentType="application/vnd.openxmlformats-officedocument.presentationml.tags+xml"/>
  <Override PartName="/ppt/notesSlides/notesSlide92.xml" ContentType="application/vnd.openxmlformats-officedocument.presentationml.notesSlide+xml"/>
  <Override PartName="/ppt/tags/tag94.xml" ContentType="application/vnd.openxmlformats-officedocument.presentationml.tags+xml"/>
  <Override PartName="/ppt/notesSlides/notesSlide93.xml" ContentType="application/vnd.openxmlformats-officedocument.presentationml.notesSlide+xml"/>
  <Override PartName="/ppt/tags/tag95.xml" ContentType="application/vnd.openxmlformats-officedocument.presentationml.tags+xml"/>
  <Override PartName="/ppt/notesSlides/notesSlide94.xml" ContentType="application/vnd.openxmlformats-officedocument.presentationml.notesSlide+xml"/>
  <Override PartName="/ppt/tags/tag96.xml" ContentType="application/vnd.openxmlformats-officedocument.presentationml.tags+xml"/>
  <Override PartName="/ppt/notesSlides/notesSlide95.xml" ContentType="application/vnd.openxmlformats-officedocument.presentationml.notesSlide+xml"/>
  <Override PartName="/ppt/tags/tag97.xml" ContentType="application/vnd.openxmlformats-officedocument.presentationml.tags+xml"/>
  <Override PartName="/ppt/notesSlides/notesSlide96.xml" ContentType="application/vnd.openxmlformats-officedocument.presentationml.notesSlide+xml"/>
  <Override PartName="/ppt/tags/tag98.xml" ContentType="application/vnd.openxmlformats-officedocument.presentationml.tags+xml"/>
  <Override PartName="/ppt/notesSlides/notesSlide97.xml" ContentType="application/vnd.openxmlformats-officedocument.presentationml.notesSlide+xml"/>
  <Override PartName="/ppt/tags/tag99.xml" ContentType="application/vnd.openxmlformats-officedocument.presentationml.tags+xml"/>
  <Override PartName="/ppt/notesSlides/notesSlide98.xml" ContentType="application/vnd.openxmlformats-officedocument.presentationml.notesSlide+xml"/>
  <Override PartName="/ppt/tags/tag100.xml" ContentType="application/vnd.openxmlformats-officedocument.presentationml.tags+xml"/>
  <Override PartName="/ppt/notesSlides/notesSlide99.xml" ContentType="application/vnd.openxmlformats-officedocument.presentationml.notesSlide+xml"/>
  <Override PartName="/ppt/tags/tag101.xml" ContentType="application/vnd.openxmlformats-officedocument.presentationml.tags+xml"/>
  <Override PartName="/ppt/notesSlides/notesSlide100.xml" ContentType="application/vnd.openxmlformats-officedocument.presentationml.notesSlide+xml"/>
  <Override PartName="/ppt/tags/tag102.xml" ContentType="application/vnd.openxmlformats-officedocument.presentationml.tags+xml"/>
  <Override PartName="/ppt/notesSlides/notesSlide101.xml" ContentType="application/vnd.openxmlformats-officedocument.presentationml.notesSlide+xml"/>
  <Override PartName="/ppt/tags/tag103.xml" ContentType="application/vnd.openxmlformats-officedocument.presentationml.tags+xml"/>
  <Override PartName="/ppt/notesSlides/notesSlide102.xml" ContentType="application/vnd.openxmlformats-officedocument.presentationml.notesSlide+xml"/>
  <Override PartName="/ppt/tags/tag104.xml" ContentType="application/vnd.openxmlformats-officedocument.presentationml.tags+xml"/>
  <Override PartName="/ppt/notesSlides/notesSlide103.xml" ContentType="application/vnd.openxmlformats-officedocument.presentationml.notesSlide+xml"/>
  <Override PartName="/ppt/tags/tag105.xml" ContentType="application/vnd.openxmlformats-officedocument.presentationml.tags+xml"/>
  <Override PartName="/ppt/notesSlides/notesSlide104.xml" ContentType="application/vnd.openxmlformats-officedocument.presentationml.notesSlide+xml"/>
  <Override PartName="/ppt/tags/tag106.xml" ContentType="application/vnd.openxmlformats-officedocument.presentationml.tags+xml"/>
  <Override PartName="/ppt/notesSlides/notesSlide105.xml" ContentType="application/vnd.openxmlformats-officedocument.presentationml.notesSlide+xml"/>
  <Override PartName="/ppt/tags/tag107.xml" ContentType="application/vnd.openxmlformats-officedocument.presentationml.tags+xml"/>
  <Override PartName="/ppt/notesSlides/notesSlide106.xml" ContentType="application/vnd.openxmlformats-officedocument.presentationml.notesSlide+xml"/>
  <Override PartName="/ppt/tags/tag108.xml" ContentType="application/vnd.openxmlformats-officedocument.presentationml.tags+xml"/>
  <Override PartName="/ppt/notesSlides/notesSlide107.xml" ContentType="application/vnd.openxmlformats-officedocument.presentationml.notesSlide+xml"/>
  <Override PartName="/ppt/tags/tag109.xml" ContentType="application/vnd.openxmlformats-officedocument.presentationml.tags+xml"/>
  <Override PartName="/ppt/notesSlides/notesSlide108.xml" ContentType="application/vnd.openxmlformats-officedocument.presentationml.notesSlide+xml"/>
  <Override PartName="/ppt/tags/tag110.xml" ContentType="application/vnd.openxmlformats-officedocument.presentationml.tags+xml"/>
  <Override PartName="/ppt/notesSlides/notesSlide109.xml" ContentType="application/vnd.openxmlformats-officedocument.presentationml.notesSlide+xml"/>
  <Override PartName="/ppt/tags/tag111.xml" ContentType="application/vnd.openxmlformats-officedocument.presentationml.tags+xml"/>
  <Override PartName="/ppt/notesSlides/notesSlide110.xml" ContentType="application/vnd.openxmlformats-officedocument.presentationml.notesSlide+xml"/>
  <Override PartName="/ppt/tags/tag112.xml" ContentType="application/vnd.openxmlformats-officedocument.presentationml.tags+xml"/>
  <Override PartName="/ppt/notesSlides/notesSlide111.xml" ContentType="application/vnd.openxmlformats-officedocument.presentationml.notesSlide+xml"/>
  <Override PartName="/ppt/tags/tag113.xml" ContentType="application/vnd.openxmlformats-officedocument.presentationml.tags+xml"/>
  <Override PartName="/ppt/notesSlides/notesSlide112.xml" ContentType="application/vnd.openxmlformats-officedocument.presentationml.notesSlide+xml"/>
  <Override PartName="/ppt/tags/tag114.xml" ContentType="application/vnd.openxmlformats-officedocument.presentationml.tags+xml"/>
  <Override PartName="/ppt/notesSlides/notesSlide113.xml" ContentType="application/vnd.openxmlformats-officedocument.presentationml.notesSlide+xml"/>
  <Override PartName="/ppt/tags/tag115.xml" ContentType="application/vnd.openxmlformats-officedocument.presentationml.tags+xml"/>
  <Override PartName="/ppt/notesSlides/notesSlide114.xml" ContentType="application/vnd.openxmlformats-officedocument.presentationml.notesSlide+xml"/>
  <Override PartName="/ppt/tags/tag116.xml" ContentType="application/vnd.openxmlformats-officedocument.presentationml.tags+xml"/>
  <Override PartName="/ppt/notesSlides/notesSlide115.xml" ContentType="application/vnd.openxmlformats-officedocument.presentationml.notesSlide+xml"/>
  <Override PartName="/ppt/tags/tag117.xml" ContentType="application/vnd.openxmlformats-officedocument.presentationml.tags+xml"/>
  <Override PartName="/ppt/notesSlides/notesSlide116.xml" ContentType="application/vnd.openxmlformats-officedocument.presentationml.notesSlide+xml"/>
  <Override PartName="/ppt/tags/tag118.xml" ContentType="application/vnd.openxmlformats-officedocument.presentationml.tags+xml"/>
  <Override PartName="/ppt/notesSlides/notesSlide117.xml" ContentType="application/vnd.openxmlformats-officedocument.presentationml.notesSlide+xml"/>
  <Override PartName="/ppt/tags/tag119.xml" ContentType="application/vnd.openxmlformats-officedocument.presentationml.tags+xml"/>
  <Override PartName="/ppt/notesSlides/notesSlide118.xml" ContentType="application/vnd.openxmlformats-officedocument.presentationml.notesSlide+xml"/>
  <Override PartName="/ppt/tags/tag120.xml" ContentType="application/vnd.openxmlformats-officedocument.presentationml.tags+xml"/>
  <Override PartName="/ppt/notesSlides/notesSlide119.xml" ContentType="application/vnd.openxmlformats-officedocument.presentationml.notesSlide+xml"/>
  <Override PartName="/ppt/tags/tag121.xml" ContentType="application/vnd.openxmlformats-officedocument.presentationml.tags+xml"/>
  <Override PartName="/ppt/notesSlides/notesSlide120.xml" ContentType="application/vnd.openxmlformats-officedocument.presentationml.notesSlide+xml"/>
  <Override PartName="/ppt/tags/tag122.xml" ContentType="application/vnd.openxmlformats-officedocument.presentationml.tags+xml"/>
  <Override PartName="/ppt/notesSlides/notesSlide121.xml" ContentType="application/vnd.openxmlformats-officedocument.presentationml.notesSlide+xml"/>
  <Override PartName="/ppt/tags/tag123.xml" ContentType="application/vnd.openxmlformats-officedocument.presentationml.tags+xml"/>
  <Override PartName="/ppt/notesSlides/notesSlide122.xml" ContentType="application/vnd.openxmlformats-officedocument.presentationml.notesSlide+xml"/>
  <Override PartName="/ppt/tags/tag124.xml" ContentType="application/vnd.openxmlformats-officedocument.presentationml.tags+xml"/>
  <Override PartName="/ppt/notesSlides/notesSlide123.xml" ContentType="application/vnd.openxmlformats-officedocument.presentationml.notesSlide+xml"/>
  <Override PartName="/ppt/tags/tag125.xml" ContentType="application/vnd.openxmlformats-officedocument.presentationml.tags+xml"/>
  <Override PartName="/ppt/notesSlides/notesSlide124.xml" ContentType="application/vnd.openxmlformats-officedocument.presentationml.notesSlide+xml"/>
  <Override PartName="/ppt/tags/tag126.xml" ContentType="application/vnd.openxmlformats-officedocument.presentationml.tags+xml"/>
  <Override PartName="/ppt/notesSlides/notesSlide125.xml" ContentType="application/vnd.openxmlformats-officedocument.presentationml.notesSlide+xml"/>
  <Override PartName="/ppt/tags/tag127.xml" ContentType="application/vnd.openxmlformats-officedocument.presentationml.tags+xml"/>
  <Override PartName="/ppt/notesSlides/notesSlide126.xml" ContentType="application/vnd.openxmlformats-officedocument.presentationml.notesSlide+xml"/>
  <Override PartName="/ppt/tags/tag128.xml" ContentType="application/vnd.openxmlformats-officedocument.presentationml.tags+xml"/>
  <Override PartName="/ppt/notesSlides/notesSlide127.xml" ContentType="application/vnd.openxmlformats-officedocument.presentationml.notesSlide+xml"/>
  <Override PartName="/ppt/tags/tag129.xml" ContentType="application/vnd.openxmlformats-officedocument.presentationml.tags+xml"/>
  <Override PartName="/ppt/notesSlides/notesSlide128.xml" ContentType="application/vnd.openxmlformats-officedocument.presentationml.notesSlide+xml"/>
  <Override PartName="/ppt/tags/tag130.xml" ContentType="application/vnd.openxmlformats-officedocument.presentationml.tags+xml"/>
  <Override PartName="/ppt/notesSlides/notesSlide129.xml" ContentType="application/vnd.openxmlformats-officedocument.presentationml.notesSlide+xml"/>
  <Override PartName="/ppt/tags/tag131.xml" ContentType="application/vnd.openxmlformats-officedocument.presentationml.tags+xml"/>
  <Override PartName="/ppt/notesSlides/notesSlide1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6" r:id="rId2"/>
    <p:sldMasterId id="2147483669" r:id="rId3"/>
    <p:sldMasterId id="2147483750" r:id="rId4"/>
    <p:sldMasterId id="2147483764" r:id="rId5"/>
  </p:sldMasterIdLst>
  <p:notesMasterIdLst>
    <p:notesMasterId r:id="rId139"/>
  </p:notesMasterIdLst>
  <p:sldIdLst>
    <p:sldId id="430" r:id="rId6"/>
    <p:sldId id="553" r:id="rId7"/>
    <p:sldId id="676" r:id="rId8"/>
    <p:sldId id="677" r:id="rId9"/>
    <p:sldId id="678" r:id="rId10"/>
    <p:sldId id="679" r:id="rId11"/>
    <p:sldId id="680" r:id="rId12"/>
    <p:sldId id="681" r:id="rId13"/>
    <p:sldId id="682" r:id="rId14"/>
    <p:sldId id="683" r:id="rId15"/>
    <p:sldId id="684" r:id="rId16"/>
    <p:sldId id="685" r:id="rId17"/>
    <p:sldId id="687" r:id="rId18"/>
    <p:sldId id="688" r:id="rId19"/>
    <p:sldId id="689" r:id="rId20"/>
    <p:sldId id="690" r:id="rId21"/>
    <p:sldId id="691" r:id="rId22"/>
    <p:sldId id="692" r:id="rId23"/>
    <p:sldId id="693" r:id="rId24"/>
    <p:sldId id="694" r:id="rId25"/>
    <p:sldId id="695" r:id="rId26"/>
    <p:sldId id="696" r:id="rId27"/>
    <p:sldId id="697" r:id="rId28"/>
    <p:sldId id="698" r:id="rId29"/>
    <p:sldId id="701" r:id="rId30"/>
    <p:sldId id="702" r:id="rId31"/>
    <p:sldId id="703" r:id="rId32"/>
    <p:sldId id="704" r:id="rId33"/>
    <p:sldId id="705" r:id="rId34"/>
    <p:sldId id="706" r:id="rId35"/>
    <p:sldId id="707" r:id="rId36"/>
    <p:sldId id="708" r:id="rId37"/>
    <p:sldId id="709" r:id="rId38"/>
    <p:sldId id="710" r:id="rId39"/>
    <p:sldId id="712" r:id="rId40"/>
    <p:sldId id="714" r:id="rId41"/>
    <p:sldId id="715" r:id="rId42"/>
    <p:sldId id="716" r:id="rId43"/>
    <p:sldId id="717" r:id="rId44"/>
    <p:sldId id="718" r:id="rId45"/>
    <p:sldId id="719" r:id="rId46"/>
    <p:sldId id="720" r:id="rId47"/>
    <p:sldId id="721" r:id="rId48"/>
    <p:sldId id="722" r:id="rId49"/>
    <p:sldId id="723" r:id="rId50"/>
    <p:sldId id="724" r:id="rId51"/>
    <p:sldId id="725" r:id="rId52"/>
    <p:sldId id="726" r:id="rId53"/>
    <p:sldId id="727" r:id="rId54"/>
    <p:sldId id="730" r:id="rId55"/>
    <p:sldId id="731" r:id="rId56"/>
    <p:sldId id="732" r:id="rId57"/>
    <p:sldId id="733" r:id="rId58"/>
    <p:sldId id="734" r:id="rId59"/>
    <p:sldId id="735" r:id="rId60"/>
    <p:sldId id="736" r:id="rId61"/>
    <p:sldId id="737" r:id="rId62"/>
    <p:sldId id="738" r:id="rId63"/>
    <p:sldId id="739" r:id="rId64"/>
    <p:sldId id="740" r:id="rId65"/>
    <p:sldId id="741" r:id="rId66"/>
    <p:sldId id="742" r:id="rId67"/>
    <p:sldId id="743" r:id="rId68"/>
    <p:sldId id="744" r:id="rId69"/>
    <p:sldId id="747" r:id="rId70"/>
    <p:sldId id="748" r:id="rId71"/>
    <p:sldId id="749" r:id="rId72"/>
    <p:sldId id="751" r:id="rId73"/>
    <p:sldId id="752" r:id="rId74"/>
    <p:sldId id="753" r:id="rId75"/>
    <p:sldId id="759" r:id="rId76"/>
    <p:sldId id="760" r:id="rId77"/>
    <p:sldId id="761" r:id="rId78"/>
    <p:sldId id="762" r:id="rId79"/>
    <p:sldId id="763" r:id="rId80"/>
    <p:sldId id="764" r:id="rId81"/>
    <p:sldId id="765" r:id="rId82"/>
    <p:sldId id="766" r:id="rId83"/>
    <p:sldId id="767" r:id="rId84"/>
    <p:sldId id="768" r:id="rId85"/>
    <p:sldId id="769" r:id="rId86"/>
    <p:sldId id="770" r:id="rId87"/>
    <p:sldId id="771" r:id="rId88"/>
    <p:sldId id="772" r:id="rId89"/>
    <p:sldId id="773" r:id="rId90"/>
    <p:sldId id="774" r:id="rId91"/>
    <p:sldId id="776" r:id="rId92"/>
    <p:sldId id="777" r:id="rId93"/>
    <p:sldId id="778" r:id="rId94"/>
    <p:sldId id="779" r:id="rId95"/>
    <p:sldId id="780" r:id="rId96"/>
    <p:sldId id="781" r:id="rId97"/>
    <p:sldId id="782" r:id="rId98"/>
    <p:sldId id="783" r:id="rId99"/>
    <p:sldId id="784" r:id="rId100"/>
    <p:sldId id="785" r:id="rId101"/>
    <p:sldId id="786" r:id="rId102"/>
    <p:sldId id="787" r:id="rId103"/>
    <p:sldId id="788" r:id="rId104"/>
    <p:sldId id="789" r:id="rId105"/>
    <p:sldId id="790" r:id="rId106"/>
    <p:sldId id="793" r:id="rId107"/>
    <p:sldId id="794" r:id="rId108"/>
    <p:sldId id="795" r:id="rId109"/>
    <p:sldId id="796" r:id="rId110"/>
    <p:sldId id="797" r:id="rId111"/>
    <p:sldId id="798" r:id="rId112"/>
    <p:sldId id="799" r:id="rId113"/>
    <p:sldId id="800" r:id="rId114"/>
    <p:sldId id="801" r:id="rId115"/>
    <p:sldId id="802" r:id="rId116"/>
    <p:sldId id="803" r:id="rId117"/>
    <p:sldId id="804" r:id="rId118"/>
    <p:sldId id="805" r:id="rId119"/>
    <p:sldId id="806" r:id="rId120"/>
    <p:sldId id="807" r:id="rId121"/>
    <p:sldId id="808" r:id="rId122"/>
    <p:sldId id="809" r:id="rId123"/>
    <p:sldId id="810" r:id="rId124"/>
    <p:sldId id="811" r:id="rId125"/>
    <p:sldId id="812" r:id="rId126"/>
    <p:sldId id="813" r:id="rId127"/>
    <p:sldId id="815" r:id="rId128"/>
    <p:sldId id="816" r:id="rId129"/>
    <p:sldId id="817" r:id="rId130"/>
    <p:sldId id="818" r:id="rId131"/>
    <p:sldId id="819" r:id="rId132"/>
    <p:sldId id="820" r:id="rId133"/>
    <p:sldId id="821" r:id="rId134"/>
    <p:sldId id="822" r:id="rId135"/>
    <p:sldId id="823" r:id="rId136"/>
    <p:sldId id="824" r:id="rId137"/>
    <p:sldId id="673" r:id="rId138"/>
  </p:sldIdLst>
  <p:sldSz cx="24384000" cy="13716000"/>
  <p:notesSz cx="6858000" cy="9144000"/>
  <p:custDataLst>
    <p:tags r:id="rId140"/>
  </p:custDataLst>
  <p:defaultTextStyle>
    <a:defPPr marL="0" marR="0" indent="0" algn="l" defTabSz="826343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627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2035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169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1pPr>
    <a:lvl2pPr marL="0" marR="0" indent="413172" algn="ctr" defTabSz="22035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169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2pPr>
    <a:lvl3pPr marL="0" marR="0" indent="826343" algn="ctr" defTabSz="22035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169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3pPr>
    <a:lvl4pPr marL="0" marR="0" indent="1239515" algn="ctr" defTabSz="22035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169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4pPr>
    <a:lvl5pPr marL="0" marR="0" indent="1652687" algn="ctr" defTabSz="22035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169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5pPr>
    <a:lvl6pPr marL="0" marR="0" indent="2065858" algn="ctr" defTabSz="22035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169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6pPr>
    <a:lvl7pPr marL="0" marR="0" indent="2479030" algn="ctr" defTabSz="22035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169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7pPr>
    <a:lvl8pPr marL="0" marR="0" indent="2892201" algn="ctr" defTabSz="22035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169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8pPr>
    <a:lvl9pPr marL="0" marR="0" indent="3305373" algn="ctr" defTabSz="22035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169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9pPr>
  </p:defaultTextStyle>
  <p:extLst>
    <p:ext uri="{EFAFB233-063F-42B5-8137-9DF3F51BA10A}">
      <p15:sldGuideLst xmlns:p15="http://schemas.microsoft.com/office/powerpoint/2012/main">
        <p15:guide id="1" pos="7679" userDrawn="1">
          <p15:clr>
            <a:srgbClr val="A4A3A4"/>
          </p15:clr>
        </p15:guide>
        <p15:guide id="2" pos="1101" userDrawn="1">
          <p15:clr>
            <a:srgbClr val="A4A3A4"/>
          </p15:clr>
        </p15:guide>
        <p15:guide id="3" orient="horz" pos="786" userDrawn="1">
          <p15:clr>
            <a:srgbClr val="A4A3A4"/>
          </p15:clr>
        </p15:guide>
        <p15:guide id="4" orient="horz" pos="2194" userDrawn="1">
          <p15:clr>
            <a:srgbClr val="A4A3A4"/>
          </p15:clr>
        </p15:guide>
        <p15:guide id="5" orient="horz" pos="7524" userDrawn="1">
          <p15:clr>
            <a:srgbClr val="A4A3A4"/>
          </p15:clr>
        </p15:guide>
        <p15:guide id="6" orient="horz" pos="4137" userDrawn="1">
          <p15:clr>
            <a:srgbClr val="A4A3A4"/>
          </p15:clr>
        </p15:guide>
        <p15:guide id="7" pos="14233" userDrawn="1">
          <p15:clr>
            <a:srgbClr val="A4A3A4"/>
          </p15:clr>
        </p15:guide>
        <p15:guide id="8" pos="8474" userDrawn="1">
          <p15:clr>
            <a:srgbClr val="A4A3A4"/>
          </p15:clr>
        </p15:guide>
        <p15:guide id="9" orient="horz" pos="70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EF0"/>
    <a:srgbClr val="000000"/>
    <a:srgbClr val="2E7EEE"/>
    <a:srgbClr val="2E7EEF"/>
    <a:srgbClr val="F5F8FF"/>
    <a:srgbClr val="0162F5"/>
    <a:srgbClr val="FFFFFF"/>
    <a:srgbClr val="B4D3FF"/>
    <a:srgbClr val="418A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447" autoAdjust="0"/>
  </p:normalViewPr>
  <p:slideViewPr>
    <p:cSldViewPr snapToGrid="0">
      <p:cViewPr varScale="1">
        <p:scale>
          <a:sx n="32" d="100"/>
          <a:sy n="32" d="100"/>
        </p:scale>
        <p:origin x="741" y="60"/>
      </p:cViewPr>
      <p:guideLst>
        <p:guide pos="7679"/>
        <p:guide pos="1101"/>
        <p:guide orient="horz" pos="786"/>
        <p:guide orient="horz" pos="2194"/>
        <p:guide orient="horz" pos="7524"/>
        <p:guide orient="horz" pos="4137"/>
        <p:guide pos="14233"/>
        <p:guide pos="8474"/>
        <p:guide orient="horz" pos="70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notesMaster" Target="notesMasters/notesMaster1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6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0" name="Shape 6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13172" latinLnBrk="0">
      <a:lnSpc>
        <a:spcPct val="118000"/>
      </a:lnSpc>
      <a:defRPr sz="1988">
        <a:latin typeface="+mn-lt"/>
        <a:ea typeface="+mn-ea"/>
        <a:cs typeface="+mn-cs"/>
        <a:sym typeface="Helvetica Neue" panose="02000503000000020004"/>
      </a:defRPr>
    </a:lvl1pPr>
    <a:lvl2pPr indent="206586" defTabSz="413172" latinLnBrk="0">
      <a:lnSpc>
        <a:spcPct val="118000"/>
      </a:lnSpc>
      <a:defRPr sz="1988">
        <a:latin typeface="+mn-lt"/>
        <a:ea typeface="+mn-ea"/>
        <a:cs typeface="+mn-cs"/>
        <a:sym typeface="Helvetica Neue" panose="02000503000000020004"/>
      </a:defRPr>
    </a:lvl2pPr>
    <a:lvl3pPr indent="413172" defTabSz="413172" latinLnBrk="0">
      <a:lnSpc>
        <a:spcPct val="118000"/>
      </a:lnSpc>
      <a:defRPr sz="1988">
        <a:latin typeface="+mn-lt"/>
        <a:ea typeface="+mn-ea"/>
        <a:cs typeface="+mn-cs"/>
        <a:sym typeface="Helvetica Neue" panose="02000503000000020004"/>
      </a:defRPr>
    </a:lvl3pPr>
    <a:lvl4pPr indent="619757" defTabSz="413172" latinLnBrk="0">
      <a:lnSpc>
        <a:spcPct val="118000"/>
      </a:lnSpc>
      <a:defRPr sz="1988">
        <a:latin typeface="+mn-lt"/>
        <a:ea typeface="+mn-ea"/>
        <a:cs typeface="+mn-cs"/>
        <a:sym typeface="Helvetica Neue" panose="02000503000000020004"/>
      </a:defRPr>
    </a:lvl4pPr>
    <a:lvl5pPr indent="826343" defTabSz="413172" latinLnBrk="0">
      <a:lnSpc>
        <a:spcPct val="118000"/>
      </a:lnSpc>
      <a:defRPr sz="1988">
        <a:latin typeface="+mn-lt"/>
        <a:ea typeface="+mn-ea"/>
        <a:cs typeface="+mn-cs"/>
        <a:sym typeface="Helvetica Neue" panose="02000503000000020004"/>
      </a:defRPr>
    </a:lvl5pPr>
    <a:lvl6pPr indent="1032929" defTabSz="413172" latinLnBrk="0">
      <a:lnSpc>
        <a:spcPct val="118000"/>
      </a:lnSpc>
      <a:defRPr sz="1988">
        <a:latin typeface="+mn-lt"/>
        <a:ea typeface="+mn-ea"/>
        <a:cs typeface="+mn-cs"/>
        <a:sym typeface="Helvetica Neue" panose="02000503000000020004"/>
      </a:defRPr>
    </a:lvl6pPr>
    <a:lvl7pPr indent="1239515" defTabSz="413172" latinLnBrk="0">
      <a:lnSpc>
        <a:spcPct val="118000"/>
      </a:lnSpc>
      <a:defRPr sz="1988">
        <a:latin typeface="+mn-lt"/>
        <a:ea typeface="+mn-ea"/>
        <a:cs typeface="+mn-cs"/>
        <a:sym typeface="Helvetica Neue" panose="02000503000000020004"/>
      </a:defRPr>
    </a:lvl7pPr>
    <a:lvl8pPr indent="1446101" defTabSz="413172" latinLnBrk="0">
      <a:lnSpc>
        <a:spcPct val="118000"/>
      </a:lnSpc>
      <a:defRPr sz="1988">
        <a:latin typeface="+mn-lt"/>
        <a:ea typeface="+mn-ea"/>
        <a:cs typeface="+mn-cs"/>
        <a:sym typeface="Helvetica Neue" panose="02000503000000020004"/>
      </a:defRPr>
    </a:lvl8pPr>
    <a:lvl9pPr indent="1652687" defTabSz="413172" latinLnBrk="0">
      <a:lnSpc>
        <a:spcPct val="118000"/>
      </a:lnSpc>
      <a:defRPr sz="1988">
        <a:latin typeface="+mn-lt"/>
        <a:ea typeface="+mn-ea"/>
        <a:cs typeface="+mn-cs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9775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96441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14212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36425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22361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066795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46392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154667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37437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58461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24703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6725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81407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47060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37715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21090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1301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55989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634274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7258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38058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67464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810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75673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8344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47277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60487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721783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999712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99751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8679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73614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83441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678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65358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323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341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2942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19825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0309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9473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9407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7554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0532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5835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82519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3414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5753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51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57845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2703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1716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067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8465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8364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3718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4650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8030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83117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34404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1270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6551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8291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496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5321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5751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6862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6187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7895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1087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55098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1072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4090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7800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436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2459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23344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8504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375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6174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612982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75173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11823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9846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450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386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27597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0082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28405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82102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36433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192462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31687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96902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11916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25186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313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30980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78472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70011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00841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68850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91215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76566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55476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81255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75967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0437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11155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4323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44297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90159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1281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35005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59793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27818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88005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17449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3906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10476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876549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96833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29162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60760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82434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64320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91088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69845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13584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6773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bg>
      <p:bgPr>
        <a:solidFill>
          <a:srgbClr val="2E7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29" y="730282"/>
            <a:ext cx="21031535" cy="265123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49" y="2244823"/>
            <a:ext cx="18288291" cy="4775405"/>
          </a:xfrm>
          <a:prstGeom prst="rect">
            <a:avLst/>
          </a:prstGeom>
        </p:spPr>
        <p:txBody>
          <a:bodyPr anchor="b"/>
          <a:lstStyle>
            <a:lvl1pPr algn="ctr">
              <a:defRPr sz="661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49" y="7204386"/>
            <a:ext cx="18288291" cy="33116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646"/>
            </a:lvl1pPr>
            <a:lvl2pPr marL="504245" indent="0" algn="ctr">
              <a:buNone/>
              <a:defRPr sz="2205"/>
            </a:lvl2pPr>
            <a:lvl3pPr marL="1007855" indent="0" algn="ctr">
              <a:buNone/>
              <a:defRPr sz="1985"/>
            </a:lvl3pPr>
            <a:lvl4pPr marL="1512099" indent="0" algn="ctr">
              <a:buNone/>
              <a:defRPr sz="1766"/>
            </a:lvl4pPr>
            <a:lvl5pPr marL="2016345" indent="0" algn="ctr">
              <a:buNone/>
              <a:defRPr sz="1766"/>
            </a:lvl5pPr>
            <a:lvl6pPr marL="2520590" indent="0" algn="ctr">
              <a:buNone/>
              <a:defRPr sz="1766"/>
            </a:lvl6pPr>
            <a:lvl7pPr marL="3024200" indent="0" algn="ctr">
              <a:buNone/>
              <a:defRPr sz="1766"/>
            </a:lvl7pPr>
            <a:lvl8pPr marL="3528444" indent="0" algn="ctr">
              <a:buNone/>
              <a:defRPr sz="1766"/>
            </a:lvl8pPr>
            <a:lvl9pPr marL="4032690" indent="0" algn="ctr">
              <a:buNone/>
              <a:defRPr sz="1766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29" y="730282"/>
            <a:ext cx="21031535" cy="265123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29" y="3651408"/>
            <a:ext cx="21031535" cy="870304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27" y="3419622"/>
            <a:ext cx="21031535" cy="5705720"/>
          </a:xfrm>
          <a:prstGeom prst="rect">
            <a:avLst/>
          </a:prstGeom>
        </p:spPr>
        <p:txBody>
          <a:bodyPr anchor="b"/>
          <a:lstStyle>
            <a:lvl1pPr>
              <a:defRPr sz="661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27" y="9179320"/>
            <a:ext cx="21031535" cy="3000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1pPr>
            <a:lvl2pPr marL="504245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855" indent="0">
              <a:buNone/>
              <a:defRPr sz="1985">
                <a:solidFill>
                  <a:schemeClr val="tx1">
                    <a:tint val="75000"/>
                  </a:schemeClr>
                </a:solidFill>
              </a:defRPr>
            </a:lvl3pPr>
            <a:lvl4pPr marL="1512099" indent="0">
              <a:buNone/>
              <a:defRPr sz="1766">
                <a:solidFill>
                  <a:schemeClr val="tx1">
                    <a:tint val="75000"/>
                  </a:schemeClr>
                </a:solidFill>
              </a:defRPr>
            </a:lvl4pPr>
            <a:lvl5pPr marL="2016345" indent="0">
              <a:buNone/>
              <a:defRPr sz="1766">
                <a:solidFill>
                  <a:schemeClr val="tx1">
                    <a:tint val="75000"/>
                  </a:schemeClr>
                </a:solidFill>
              </a:defRPr>
            </a:lvl5pPr>
            <a:lvl6pPr marL="2520590" indent="0">
              <a:buNone/>
              <a:defRPr sz="1766">
                <a:solidFill>
                  <a:schemeClr val="tx1">
                    <a:tint val="75000"/>
                  </a:schemeClr>
                </a:solidFill>
              </a:defRPr>
            </a:lvl6pPr>
            <a:lvl7pPr marL="3024200" indent="0">
              <a:buNone/>
              <a:defRPr sz="1766">
                <a:solidFill>
                  <a:schemeClr val="tx1">
                    <a:tint val="75000"/>
                  </a:schemeClr>
                </a:solidFill>
              </a:defRPr>
            </a:lvl7pPr>
            <a:lvl8pPr marL="3528444" indent="0">
              <a:buNone/>
              <a:defRPr sz="1766">
                <a:solidFill>
                  <a:schemeClr val="tx1">
                    <a:tint val="75000"/>
                  </a:schemeClr>
                </a:solidFill>
              </a:defRPr>
            </a:lvl8pPr>
            <a:lvl9pPr marL="4032690" indent="0">
              <a:buNone/>
              <a:defRPr sz="176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29" y="730282"/>
            <a:ext cx="21031535" cy="265123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28" y="3651408"/>
            <a:ext cx="10439567" cy="870304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396" y="3651408"/>
            <a:ext cx="10439567" cy="870304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603" y="730282"/>
            <a:ext cx="21031535" cy="265123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602" y="3362469"/>
            <a:ext cx="10315739" cy="164789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46" b="1"/>
            </a:lvl1pPr>
            <a:lvl2pPr marL="504245" indent="0">
              <a:buNone/>
              <a:defRPr sz="2205" b="1"/>
            </a:lvl2pPr>
            <a:lvl3pPr marL="1007855" indent="0">
              <a:buNone/>
              <a:defRPr sz="1985" b="1"/>
            </a:lvl3pPr>
            <a:lvl4pPr marL="1512099" indent="0">
              <a:buNone/>
              <a:defRPr sz="1766" b="1"/>
            </a:lvl4pPr>
            <a:lvl5pPr marL="2016345" indent="0">
              <a:buNone/>
              <a:defRPr sz="1766" b="1"/>
            </a:lvl5pPr>
            <a:lvl6pPr marL="2520590" indent="0">
              <a:buNone/>
              <a:defRPr sz="1766" b="1"/>
            </a:lvl6pPr>
            <a:lvl7pPr marL="3024200" indent="0">
              <a:buNone/>
              <a:defRPr sz="1766" b="1"/>
            </a:lvl7pPr>
            <a:lvl8pPr marL="3528444" indent="0">
              <a:buNone/>
              <a:defRPr sz="1766" b="1"/>
            </a:lvl8pPr>
            <a:lvl9pPr marL="4032690" indent="0">
              <a:buNone/>
              <a:defRPr sz="176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602" y="5010365"/>
            <a:ext cx="10315739" cy="73694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597" y="3362469"/>
            <a:ext cx="10366540" cy="164789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46" b="1"/>
            </a:lvl1pPr>
            <a:lvl2pPr marL="504245" indent="0">
              <a:buNone/>
              <a:defRPr sz="2205" b="1"/>
            </a:lvl2pPr>
            <a:lvl3pPr marL="1007855" indent="0">
              <a:buNone/>
              <a:defRPr sz="1985" b="1"/>
            </a:lvl3pPr>
            <a:lvl4pPr marL="1512099" indent="0">
              <a:buNone/>
              <a:defRPr sz="1766" b="1"/>
            </a:lvl4pPr>
            <a:lvl5pPr marL="2016345" indent="0">
              <a:buNone/>
              <a:defRPr sz="1766" b="1"/>
            </a:lvl5pPr>
            <a:lvl6pPr marL="2520590" indent="0">
              <a:buNone/>
              <a:defRPr sz="1766" b="1"/>
            </a:lvl6pPr>
            <a:lvl7pPr marL="3024200" indent="0">
              <a:buNone/>
              <a:defRPr sz="1766" b="1"/>
            </a:lvl7pPr>
            <a:lvl8pPr marL="3528444" indent="0">
              <a:buNone/>
              <a:defRPr sz="1766" b="1"/>
            </a:lvl8pPr>
            <a:lvl9pPr marL="4032690" indent="0">
              <a:buNone/>
              <a:defRPr sz="176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597" y="5010365"/>
            <a:ext cx="10366540" cy="73694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29" y="730282"/>
            <a:ext cx="21031535" cy="265123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600" y="914439"/>
            <a:ext cx="7864602" cy="3200538"/>
          </a:xfrm>
          <a:prstGeom prst="rect">
            <a:avLst/>
          </a:prstGeom>
        </p:spPr>
        <p:txBody>
          <a:bodyPr anchor="b"/>
          <a:lstStyle>
            <a:lvl1pPr>
              <a:defRPr sz="353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541" y="1974936"/>
            <a:ext cx="12344597" cy="9747669"/>
          </a:xfrm>
          <a:prstGeom prst="rect">
            <a:avLst/>
          </a:prstGeom>
        </p:spPr>
        <p:txBody>
          <a:bodyPr/>
          <a:lstStyle>
            <a:lvl1pPr>
              <a:defRPr sz="3530"/>
            </a:lvl1pPr>
            <a:lvl2pPr>
              <a:defRPr sz="3085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600" y="4114978"/>
            <a:ext cx="7864602" cy="76235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66"/>
            </a:lvl1pPr>
            <a:lvl2pPr marL="504245" indent="0">
              <a:buNone/>
              <a:defRPr sz="1545"/>
            </a:lvl2pPr>
            <a:lvl3pPr marL="1007855" indent="0">
              <a:buNone/>
              <a:defRPr sz="1326"/>
            </a:lvl3pPr>
            <a:lvl4pPr marL="1512099" indent="0">
              <a:buNone/>
              <a:defRPr sz="1101"/>
            </a:lvl4pPr>
            <a:lvl5pPr marL="2016345" indent="0">
              <a:buNone/>
              <a:defRPr sz="1101"/>
            </a:lvl5pPr>
            <a:lvl6pPr marL="2520590" indent="0">
              <a:buNone/>
              <a:defRPr sz="1101"/>
            </a:lvl6pPr>
            <a:lvl7pPr marL="3024200" indent="0">
              <a:buNone/>
              <a:defRPr sz="1101"/>
            </a:lvl7pPr>
            <a:lvl8pPr marL="3528444" indent="0">
              <a:buNone/>
              <a:defRPr sz="1101"/>
            </a:lvl8pPr>
            <a:lvl9pPr marL="4032690" indent="0">
              <a:buNone/>
              <a:defRPr sz="110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600" y="914439"/>
            <a:ext cx="7864602" cy="3200538"/>
          </a:xfrm>
          <a:prstGeom prst="rect">
            <a:avLst/>
          </a:prstGeom>
        </p:spPr>
        <p:txBody>
          <a:bodyPr anchor="b"/>
          <a:lstStyle>
            <a:lvl1pPr>
              <a:defRPr sz="353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541" y="1974936"/>
            <a:ext cx="12344597" cy="97476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30"/>
            </a:lvl1pPr>
            <a:lvl2pPr marL="504245" indent="0">
              <a:buNone/>
              <a:defRPr sz="3085"/>
            </a:lvl2pPr>
            <a:lvl3pPr marL="1007855" indent="0">
              <a:buNone/>
              <a:defRPr sz="2646"/>
            </a:lvl3pPr>
            <a:lvl4pPr marL="1512099" indent="0">
              <a:buNone/>
              <a:defRPr sz="2205"/>
            </a:lvl4pPr>
            <a:lvl5pPr marL="2016345" indent="0">
              <a:buNone/>
              <a:defRPr sz="2205"/>
            </a:lvl5pPr>
            <a:lvl6pPr marL="2520590" indent="0">
              <a:buNone/>
              <a:defRPr sz="2205"/>
            </a:lvl6pPr>
            <a:lvl7pPr marL="3024200" indent="0">
              <a:buNone/>
              <a:defRPr sz="2205"/>
            </a:lvl7pPr>
            <a:lvl8pPr marL="3528444" indent="0">
              <a:buNone/>
              <a:defRPr sz="2205"/>
            </a:lvl8pPr>
            <a:lvl9pPr marL="4032690" indent="0">
              <a:buNone/>
              <a:defRPr sz="220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600" y="4114978"/>
            <a:ext cx="7864602" cy="76235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66"/>
            </a:lvl1pPr>
            <a:lvl2pPr marL="504245" indent="0">
              <a:buNone/>
              <a:defRPr sz="1545"/>
            </a:lvl2pPr>
            <a:lvl3pPr marL="1007855" indent="0">
              <a:buNone/>
              <a:defRPr sz="1326"/>
            </a:lvl3pPr>
            <a:lvl4pPr marL="1512099" indent="0">
              <a:buNone/>
              <a:defRPr sz="1101"/>
            </a:lvl4pPr>
            <a:lvl5pPr marL="2016345" indent="0">
              <a:buNone/>
              <a:defRPr sz="1101"/>
            </a:lvl5pPr>
            <a:lvl6pPr marL="2520590" indent="0">
              <a:buNone/>
              <a:defRPr sz="1101"/>
            </a:lvl6pPr>
            <a:lvl7pPr marL="3024200" indent="0">
              <a:buNone/>
              <a:defRPr sz="1101"/>
            </a:lvl7pPr>
            <a:lvl8pPr marL="3528444" indent="0">
              <a:buNone/>
              <a:defRPr sz="1101"/>
            </a:lvl8pPr>
            <a:lvl9pPr marL="4032690" indent="0">
              <a:buNone/>
              <a:defRPr sz="110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29" y="730282"/>
            <a:ext cx="21031535" cy="265123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29" y="3651408"/>
            <a:ext cx="21031535" cy="870304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节">
    <p:bg>
      <p:bgPr>
        <a:solidFill>
          <a:srgbClr val="2E7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章节标题"/>
          <p:cNvSpPr txBox="1">
            <a:spLocks noGrp="1"/>
          </p:cNvSpPr>
          <p:nvPr>
            <p:ph type="title" hasCustomPrompt="1"/>
          </p:nvPr>
        </p:nvSpPr>
        <p:spPr>
          <a:xfrm>
            <a:off x="1206516" y="4534095"/>
            <a:ext cx="21971354" cy="4648400"/>
          </a:xfrm>
          <a:prstGeom prst="rect">
            <a:avLst/>
          </a:prstGeom>
        </p:spPr>
        <p:txBody>
          <a:bodyPr anchor="ctr"/>
          <a:lstStyle>
            <a:lvl1pPr>
              <a:defRPr sz="12786" b="0" spc="-232">
                <a:solidFill>
                  <a:srgbClr val="FFFFFF"/>
                </a:solidFill>
                <a:latin typeface="Noto Sans SC Regular"/>
                <a:ea typeface="Noto Sans SC Regular"/>
                <a:cs typeface="Noto Sans SC Regular"/>
                <a:sym typeface="Noto Sans SC Regular"/>
              </a:defRPr>
            </a:lvl1pPr>
          </a:lstStyle>
          <a:p>
            <a:r>
              <a:t>章节标题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86795" y="13054213"/>
            <a:ext cx="398302" cy="406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50078" y="730282"/>
            <a:ext cx="5257884" cy="1162417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28" y="730282"/>
            <a:ext cx="15621248" cy="116241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1557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8793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1402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5232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1813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7916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0750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023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59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5926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61893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15" y="365142"/>
            <a:ext cx="10515767" cy="13256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16" y="6356624"/>
            <a:ext cx="2743243" cy="365141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65" y="6356624"/>
            <a:ext cx="4114866" cy="36514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739" y="6356624"/>
            <a:ext cx="2743243" cy="365141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57288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75813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914832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593463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40853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267097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178088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0183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68767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30831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94754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86825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852886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47162"/>
            <a:ext cx="21971004" cy="636980"/>
          </a:xfrm>
          <a:prstGeom prst="rect">
            <a:avLst/>
          </a:prstGeom>
        </p:spPr>
        <p:txBody>
          <a:bodyPr lIns="45719" tIns="45719" rIns="45719" bIns="45719"/>
          <a:lstStyle>
            <a:lvl1pPr defTabSz="338458">
              <a:spcBef>
                <a:spcPts val="0"/>
              </a:spcBef>
              <a:defRPr sz="1475" spc="0">
                <a:solidFill>
                  <a:srgbClr val="FFFFFF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1pPr>
          </a:lstStyle>
          <a:p>
            <a:r>
              <a:t>作者和日期</a:t>
            </a:r>
          </a:p>
        </p:txBody>
      </p:sp>
      <p:sp>
        <p:nvSpPr>
          <p:cNvPr id="1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497" y="2574993"/>
            <a:ext cx="21971004" cy="4648202"/>
          </a:xfrm>
          <a:prstGeom prst="rect">
            <a:avLst/>
          </a:prstGeom>
        </p:spPr>
        <p:txBody>
          <a:bodyPr anchor="b"/>
          <a:lstStyle>
            <a:lvl1pPr>
              <a:defRPr sz="5800" b="0" spc="-116">
                <a:solidFill>
                  <a:srgbClr val="FFFFFF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1pPr>
          </a:lstStyle>
          <a:p>
            <a:r>
              <a:t>演示文稿标题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5" y="7210491"/>
            <a:ext cx="21971002" cy="190500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1pPr>
            <a:lvl2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2pPr>
            <a:lvl3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3pPr>
            <a:lvl4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4pPr>
            <a:lvl5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0359" y="13057666"/>
            <a:ext cx="391173" cy="3985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640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9765567" y="13037328"/>
            <a:ext cx="398302" cy="406201"/>
          </a:xfrm>
          <a:prstGeom prst="rect">
            <a:avLst/>
          </a:prstGeom>
        </p:spPr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47162"/>
            <a:ext cx="21971004" cy="636980"/>
          </a:xfrm>
          <a:prstGeom prst="rect">
            <a:avLst/>
          </a:prstGeom>
        </p:spPr>
        <p:txBody>
          <a:bodyPr lIns="45719" tIns="45719" rIns="45719" bIns="45719"/>
          <a:lstStyle>
            <a:lvl1pPr defTabSz="338458">
              <a:spcBef>
                <a:spcPts val="0"/>
              </a:spcBef>
              <a:defRPr sz="1475" spc="0">
                <a:solidFill>
                  <a:srgbClr val="FFFFFF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1pPr>
          </a:lstStyle>
          <a:p>
            <a:r>
              <a:t>作者和日期</a:t>
            </a:r>
          </a:p>
        </p:txBody>
      </p:sp>
      <p:sp>
        <p:nvSpPr>
          <p:cNvPr id="1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497" y="2574993"/>
            <a:ext cx="21971004" cy="4648202"/>
          </a:xfrm>
          <a:prstGeom prst="rect">
            <a:avLst/>
          </a:prstGeom>
        </p:spPr>
        <p:txBody>
          <a:bodyPr anchor="b"/>
          <a:lstStyle>
            <a:lvl1pPr>
              <a:defRPr sz="5800" b="0" spc="-116">
                <a:solidFill>
                  <a:srgbClr val="FFFFFF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1pPr>
          </a:lstStyle>
          <a:p>
            <a:r>
              <a:t>演示文稿标题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5" y="7210491"/>
            <a:ext cx="21971002" cy="190500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1pPr>
            <a:lvl2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2pPr>
            <a:lvl3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3pPr>
            <a:lvl4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4pPr>
            <a:lvl5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86794" y="13049978"/>
            <a:ext cx="398302" cy="406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393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20" y="4248688"/>
            <a:ext cx="21971349" cy="825636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议程主题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86795" y="13049979"/>
            <a:ext cx="398302" cy="406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64">
              <a:defRPr sz="1985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10"/>
          <a:srcRect l="52556" t="10937"/>
          <a:stretch>
            <a:fillRect/>
          </a:stretch>
        </p:blipFill>
        <p:spPr>
          <a:xfrm>
            <a:off x="12803026" y="1"/>
            <a:ext cx="11653095" cy="13762311"/>
          </a:xfrm>
          <a:prstGeom prst="rect">
            <a:avLst/>
          </a:prstGeom>
        </p:spPr>
      </p:pic>
      <p:pic>
        <p:nvPicPr>
          <p:cNvPr id="6" name="图像" descr="图像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9118720" y="1068070"/>
            <a:ext cx="3810062" cy="61915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10"/>
          <a:srcRect r="47772"/>
          <a:stretch>
            <a:fillRect/>
          </a:stretch>
        </p:blipFill>
        <p:spPr>
          <a:xfrm>
            <a:off x="2" y="1"/>
            <a:ext cx="12925624" cy="138084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94" r:id="rId8"/>
  </p:sldLayoutIdLst>
  <p:transition spd="med"/>
  <p:txStyles>
    <p:titleStyle>
      <a:lvl1pPr marL="0" marR="0" indent="0" algn="l" defTabSz="2688249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9371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1pPr>
      <a:lvl2pPr marL="0" marR="0" indent="457250" algn="l" defTabSz="2438666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1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2pPr>
      <a:lvl3pPr marL="0" marR="0" indent="914500" algn="l" defTabSz="2438666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1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3pPr>
      <a:lvl4pPr marL="0" marR="0" indent="1371749" algn="l" defTabSz="2438666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1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4pPr>
      <a:lvl5pPr marL="0" marR="0" indent="1829000" algn="l" defTabSz="2438666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1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5pPr>
      <a:lvl6pPr marL="0" marR="0" indent="2286250" algn="l" defTabSz="2438666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1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6pPr>
      <a:lvl7pPr marL="0" marR="0" indent="2743500" algn="l" defTabSz="2438666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1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7pPr>
      <a:lvl8pPr marL="0" marR="0" indent="3200750" algn="l" defTabSz="2438666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1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8pPr>
      <a:lvl9pPr marL="0" marR="0" indent="3657999" algn="l" defTabSz="2438666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1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9pPr>
    </p:titleStyle>
    <p:bodyStyle>
      <a:lvl1pPr marL="0" marR="0" indent="0" algn="l" defTabSz="910054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1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1pPr>
      <a:lvl2pPr marL="0" marR="0" indent="504245" algn="l" defTabSz="910054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1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2pPr>
      <a:lvl3pPr marL="0" marR="0" indent="1007855" algn="l" defTabSz="910054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1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3pPr>
      <a:lvl4pPr marL="0" marR="0" indent="1512099" algn="l" defTabSz="910054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1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4pPr>
      <a:lvl5pPr marL="0" marR="0" indent="2016345" algn="l" defTabSz="910054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1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5pPr>
      <a:lvl6pPr marL="0" marR="0" indent="2520590" algn="l" defTabSz="910054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1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6pPr>
      <a:lvl7pPr marL="0" marR="0" indent="3024200" algn="l" defTabSz="910054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1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7pPr>
      <a:lvl8pPr marL="0" marR="0" indent="3528444" algn="l" defTabSz="910054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1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8pPr>
      <a:lvl9pPr marL="0" marR="0" indent="4032690" algn="l" defTabSz="910054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1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9pPr>
    </p:bodyStyle>
    <p:otherStyle>
      <a:lvl1pPr marL="0" marR="0" indent="0" algn="ctr" defTabSz="643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0" marR="0" indent="504245" algn="ctr" defTabSz="643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1007855" algn="ctr" defTabSz="643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1512099" algn="ctr" defTabSz="643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2016345" algn="ctr" defTabSz="643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2520590" algn="ctr" defTabSz="643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3024200" algn="ctr" defTabSz="643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3528444" algn="ctr" defTabSz="643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4032690" algn="ctr" defTabSz="643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54462" y="0"/>
            <a:ext cx="24329929" cy="13693086"/>
          </a:xfrm>
          <a:prstGeom prst="rect">
            <a:avLst/>
          </a:prstGeom>
        </p:spPr>
      </p:pic>
      <p:sp>
        <p:nvSpPr>
          <p:cNvPr id="3" name="矩形: 圆角 2"/>
          <p:cNvSpPr/>
          <p:nvPr userDrawn="1"/>
        </p:nvSpPr>
        <p:spPr>
          <a:xfrm>
            <a:off x="0" y="0"/>
            <a:ext cx="24411621" cy="2524694"/>
          </a:xfrm>
          <a:prstGeom prst="roundRect">
            <a:avLst>
              <a:gd name="adj" fmla="val 0"/>
            </a:avLst>
          </a:prstGeom>
          <a:gradFill>
            <a:gsLst>
              <a:gs pos="72000">
                <a:srgbClr val="C2DDFF"/>
              </a:gs>
              <a:gs pos="0">
                <a:srgbClr val="0168EB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5291" dirty="0"/>
          </a:p>
        </p:txBody>
      </p:sp>
      <p:pic>
        <p:nvPicPr>
          <p:cNvPr id="4" name="图像" descr="图像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9118720" y="1068070"/>
            <a:ext cx="3810062" cy="61915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l" defTabSz="2016345" rtl="0" eaLnBrk="1" latinLnBrk="0" hangingPunct="1">
        <a:lnSpc>
          <a:spcPct val="90000"/>
        </a:lnSpc>
        <a:spcBef>
          <a:spcPct val="0"/>
        </a:spcBef>
        <a:buNone/>
        <a:defRPr sz="97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04245" indent="-504245" algn="l" defTabSz="2016345" rtl="0" eaLnBrk="1" latinLnBrk="0" hangingPunct="1">
        <a:lnSpc>
          <a:spcPct val="90000"/>
        </a:lnSpc>
        <a:spcBef>
          <a:spcPct val="442000"/>
        </a:spcBef>
        <a:buFont typeface="Arial" panose="020B0604020202020204" pitchFamily="34" charset="0"/>
        <a:buChar char="•"/>
        <a:defRPr sz="6176" kern="1200">
          <a:solidFill>
            <a:schemeClr val="tx1"/>
          </a:solidFill>
          <a:latin typeface="+mn-lt"/>
          <a:ea typeface="+mn-ea"/>
          <a:cs typeface="+mn-cs"/>
        </a:defRPr>
      </a:lvl1pPr>
      <a:lvl2pPr marL="1512099" indent="-504245" algn="l" defTabSz="201634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5291" kern="1200">
          <a:solidFill>
            <a:schemeClr val="tx1"/>
          </a:solidFill>
          <a:latin typeface="+mn-lt"/>
          <a:ea typeface="+mn-ea"/>
          <a:cs typeface="+mn-cs"/>
        </a:defRPr>
      </a:lvl2pPr>
      <a:lvl3pPr marL="2520590" indent="-504245" algn="l" defTabSz="201634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4411" kern="1200">
          <a:solidFill>
            <a:schemeClr val="tx1"/>
          </a:solidFill>
          <a:latin typeface="+mn-lt"/>
          <a:ea typeface="+mn-ea"/>
          <a:cs typeface="+mn-cs"/>
        </a:defRPr>
      </a:lvl3pPr>
      <a:lvl4pPr marL="3528444" indent="-504245" algn="l" defTabSz="201634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3971" kern="1200">
          <a:solidFill>
            <a:schemeClr val="tx1"/>
          </a:solidFill>
          <a:latin typeface="+mn-lt"/>
          <a:ea typeface="+mn-ea"/>
          <a:cs typeface="+mn-cs"/>
        </a:defRPr>
      </a:lvl4pPr>
      <a:lvl5pPr marL="4536299" indent="-504245" algn="l" defTabSz="201634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3971" kern="1200">
          <a:solidFill>
            <a:schemeClr val="tx1"/>
          </a:solidFill>
          <a:latin typeface="+mn-lt"/>
          <a:ea typeface="+mn-ea"/>
          <a:cs typeface="+mn-cs"/>
        </a:defRPr>
      </a:lvl5pPr>
      <a:lvl6pPr marL="5544790" indent="-504245" algn="l" defTabSz="201634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3971" kern="1200">
          <a:solidFill>
            <a:schemeClr val="tx1"/>
          </a:solidFill>
          <a:latin typeface="+mn-lt"/>
          <a:ea typeface="+mn-ea"/>
          <a:cs typeface="+mn-cs"/>
        </a:defRPr>
      </a:lvl6pPr>
      <a:lvl7pPr marL="6552645" indent="-504245" algn="l" defTabSz="201634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3971" kern="1200">
          <a:solidFill>
            <a:schemeClr val="tx1"/>
          </a:solidFill>
          <a:latin typeface="+mn-lt"/>
          <a:ea typeface="+mn-ea"/>
          <a:cs typeface="+mn-cs"/>
        </a:defRPr>
      </a:lvl7pPr>
      <a:lvl8pPr marL="7561135" indent="-504245" algn="l" defTabSz="201634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3971" kern="1200">
          <a:solidFill>
            <a:schemeClr val="tx1"/>
          </a:solidFill>
          <a:latin typeface="+mn-lt"/>
          <a:ea typeface="+mn-ea"/>
          <a:cs typeface="+mn-cs"/>
        </a:defRPr>
      </a:lvl8pPr>
      <a:lvl9pPr marL="8568990" indent="-504245" algn="l" defTabSz="201634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39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2016345" rtl="0" eaLnBrk="1" latinLnBrk="0" hangingPunct="1">
        <a:defRPr sz="3971" kern="1200">
          <a:solidFill>
            <a:schemeClr val="tx1"/>
          </a:solidFill>
          <a:latin typeface="+mn-lt"/>
          <a:ea typeface="+mn-ea"/>
          <a:cs typeface="+mn-cs"/>
        </a:defRPr>
      </a:lvl1pPr>
      <a:lvl2pPr marL="1007855" algn="l" defTabSz="2016345" rtl="0" eaLnBrk="1" latinLnBrk="0" hangingPunct="1">
        <a:defRPr sz="3971" kern="1200">
          <a:solidFill>
            <a:schemeClr val="tx1"/>
          </a:solidFill>
          <a:latin typeface="+mn-lt"/>
          <a:ea typeface="+mn-ea"/>
          <a:cs typeface="+mn-cs"/>
        </a:defRPr>
      </a:lvl2pPr>
      <a:lvl3pPr marL="2016345" algn="l" defTabSz="2016345" rtl="0" eaLnBrk="1" latinLnBrk="0" hangingPunct="1">
        <a:defRPr sz="3971" kern="1200">
          <a:solidFill>
            <a:schemeClr val="tx1"/>
          </a:solidFill>
          <a:latin typeface="+mn-lt"/>
          <a:ea typeface="+mn-ea"/>
          <a:cs typeface="+mn-cs"/>
        </a:defRPr>
      </a:lvl3pPr>
      <a:lvl4pPr marL="3024200" algn="l" defTabSz="2016345" rtl="0" eaLnBrk="1" latinLnBrk="0" hangingPunct="1">
        <a:defRPr sz="3971" kern="1200">
          <a:solidFill>
            <a:schemeClr val="tx1"/>
          </a:solidFill>
          <a:latin typeface="+mn-lt"/>
          <a:ea typeface="+mn-ea"/>
          <a:cs typeface="+mn-cs"/>
        </a:defRPr>
      </a:lvl4pPr>
      <a:lvl5pPr marL="4032690" algn="l" defTabSz="2016345" rtl="0" eaLnBrk="1" latinLnBrk="0" hangingPunct="1">
        <a:defRPr sz="3971" kern="1200">
          <a:solidFill>
            <a:schemeClr val="tx1"/>
          </a:solidFill>
          <a:latin typeface="+mn-lt"/>
          <a:ea typeface="+mn-ea"/>
          <a:cs typeface="+mn-cs"/>
        </a:defRPr>
      </a:lvl5pPr>
      <a:lvl6pPr marL="5040545" algn="l" defTabSz="2016345" rtl="0" eaLnBrk="1" latinLnBrk="0" hangingPunct="1">
        <a:defRPr sz="3971" kern="1200">
          <a:solidFill>
            <a:schemeClr val="tx1"/>
          </a:solidFill>
          <a:latin typeface="+mn-lt"/>
          <a:ea typeface="+mn-ea"/>
          <a:cs typeface="+mn-cs"/>
        </a:defRPr>
      </a:lvl6pPr>
      <a:lvl7pPr marL="6048401" algn="l" defTabSz="2016345" rtl="0" eaLnBrk="1" latinLnBrk="0" hangingPunct="1">
        <a:defRPr sz="3971" kern="1200">
          <a:solidFill>
            <a:schemeClr val="tx1"/>
          </a:solidFill>
          <a:latin typeface="+mn-lt"/>
          <a:ea typeface="+mn-ea"/>
          <a:cs typeface="+mn-cs"/>
        </a:defRPr>
      </a:lvl7pPr>
      <a:lvl8pPr marL="7056891" algn="l" defTabSz="2016345" rtl="0" eaLnBrk="1" latinLnBrk="0" hangingPunct="1">
        <a:defRPr sz="3971" kern="1200">
          <a:solidFill>
            <a:schemeClr val="tx1"/>
          </a:solidFill>
          <a:latin typeface="+mn-lt"/>
          <a:ea typeface="+mn-ea"/>
          <a:cs typeface="+mn-cs"/>
        </a:defRPr>
      </a:lvl8pPr>
      <a:lvl9pPr marL="8064746" algn="l" defTabSz="2016345" rtl="0" eaLnBrk="1" latinLnBrk="0" hangingPunct="1">
        <a:defRPr sz="397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像" descr="图像"/>
          <p:cNvPicPr>
            <a:picLocks noChangeAspect="1"/>
          </p:cNvPicPr>
          <p:nvPr userDrawn="1"/>
        </p:nvPicPr>
        <p:blipFill>
          <a:blip r:embed="rId13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3925634" y="4233092"/>
            <a:ext cx="15768571" cy="9497468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1007855" rtl="0" eaLnBrk="1" latinLnBrk="0" hangingPunct="1">
        <a:lnSpc>
          <a:spcPct val="90000"/>
        </a:lnSpc>
        <a:spcBef>
          <a:spcPct val="0"/>
        </a:spcBef>
        <a:buNone/>
        <a:defRPr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123" indent="-252123" algn="l" defTabSz="1007855" rtl="0" eaLnBrk="1" latinLnBrk="0" hangingPunct="1">
        <a:lnSpc>
          <a:spcPct val="90000"/>
        </a:lnSpc>
        <a:spcBef>
          <a:spcPct val="221000"/>
        </a:spcBef>
        <a:buFont typeface="Arial" panose="020B0604020202020204" pitchFamily="34" charset="0"/>
        <a:buChar char="•"/>
        <a:defRPr sz="3085" kern="1200">
          <a:solidFill>
            <a:schemeClr val="tx1"/>
          </a:solidFill>
          <a:latin typeface="+mn-lt"/>
          <a:ea typeface="+mn-ea"/>
          <a:cs typeface="+mn-cs"/>
        </a:defRPr>
      </a:lvl1pPr>
      <a:lvl2pPr marL="756368" indent="-252123" algn="l" defTabSz="1007855" rtl="0" eaLnBrk="1" latinLnBrk="0" hangingPunct="1">
        <a:lnSpc>
          <a:spcPct val="90000"/>
        </a:lnSpc>
        <a:spcBef>
          <a:spcPts val="549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78" indent="-252123" algn="l" defTabSz="1007855" rtl="0" eaLnBrk="1" latinLnBrk="0" hangingPunct="1">
        <a:lnSpc>
          <a:spcPct val="90000"/>
        </a:lnSpc>
        <a:spcBef>
          <a:spcPts val="549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4223" indent="-252123" algn="l" defTabSz="1007855" rtl="0" eaLnBrk="1" latinLnBrk="0" hangingPunct="1">
        <a:lnSpc>
          <a:spcPct val="90000"/>
        </a:lnSpc>
        <a:spcBef>
          <a:spcPts val="549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4pPr>
      <a:lvl5pPr marL="2268468" indent="-252123" algn="l" defTabSz="1007855" rtl="0" eaLnBrk="1" latinLnBrk="0" hangingPunct="1">
        <a:lnSpc>
          <a:spcPct val="90000"/>
        </a:lnSpc>
        <a:spcBef>
          <a:spcPts val="549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5pPr>
      <a:lvl6pPr marL="2772078" indent="-252123" algn="l" defTabSz="1007855" rtl="0" eaLnBrk="1" latinLnBrk="0" hangingPunct="1">
        <a:lnSpc>
          <a:spcPct val="90000"/>
        </a:lnSpc>
        <a:spcBef>
          <a:spcPts val="549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276323" indent="-252123" algn="l" defTabSz="1007855" rtl="0" eaLnBrk="1" latinLnBrk="0" hangingPunct="1">
        <a:lnSpc>
          <a:spcPct val="90000"/>
        </a:lnSpc>
        <a:spcBef>
          <a:spcPts val="549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780568" indent="-252123" algn="l" defTabSz="1007855" rtl="0" eaLnBrk="1" latinLnBrk="0" hangingPunct="1">
        <a:lnSpc>
          <a:spcPct val="90000"/>
        </a:lnSpc>
        <a:spcBef>
          <a:spcPts val="549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284178" indent="-252123" algn="l" defTabSz="1007855" rtl="0" eaLnBrk="1" latinLnBrk="0" hangingPunct="1">
        <a:lnSpc>
          <a:spcPct val="90000"/>
        </a:lnSpc>
        <a:spcBef>
          <a:spcPts val="549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0785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1pPr>
      <a:lvl2pPr marL="504245" algn="l" defTabSz="100785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2pPr>
      <a:lvl3pPr marL="1007855" algn="l" defTabSz="100785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3pPr>
      <a:lvl4pPr marL="1512099" algn="l" defTabSz="100785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4pPr>
      <a:lvl5pPr marL="2016345" algn="l" defTabSz="100785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5pPr>
      <a:lvl6pPr marL="2520590" algn="l" defTabSz="100785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024200" algn="l" defTabSz="100785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528444" algn="l" defTabSz="100785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032690" algn="l" defTabSz="100785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3967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14"/>
          <a:srcRect l="52556" t="10937"/>
          <a:stretch>
            <a:fillRect/>
          </a:stretch>
        </p:blipFill>
        <p:spPr>
          <a:xfrm>
            <a:off x="12803026" y="1"/>
            <a:ext cx="11653095" cy="13762311"/>
          </a:xfrm>
          <a:prstGeom prst="rect">
            <a:avLst/>
          </a:prstGeom>
        </p:spPr>
      </p:pic>
      <p:pic>
        <p:nvPicPr>
          <p:cNvPr id="8" name="图像" descr="图像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9118720" y="1068070"/>
            <a:ext cx="3810062" cy="61915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14"/>
          <a:srcRect r="47772"/>
          <a:stretch>
            <a:fillRect/>
          </a:stretch>
        </p:blipFill>
        <p:spPr>
          <a:xfrm>
            <a:off x="2" y="1"/>
            <a:ext cx="12925624" cy="1380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800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9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99.xml"/><Relationship Id="rId4" Type="http://schemas.openxmlformats.org/officeDocument/2006/relationships/image" Target="../media/image1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9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00.xml"/><Relationship Id="rId4" Type="http://schemas.openxmlformats.org/officeDocument/2006/relationships/image" Target="../media/image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01.xml"/><Relationship Id="rId4" Type="http://schemas.openxmlformats.org/officeDocument/2006/relationships/image" Target="../media/image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02.xml"/><Relationship Id="rId4" Type="http://schemas.openxmlformats.org/officeDocument/2006/relationships/image" Target="../media/image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2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0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3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0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4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0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5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0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0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7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0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0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9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1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0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11.xml"/><Relationship Id="rId5" Type="http://schemas.openxmlformats.org/officeDocument/2006/relationships/image" Target="../media/image32.png"/><Relationship Id="rId4" Type="http://schemas.openxmlformats.org/officeDocument/2006/relationships/image" Target="../media/image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1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2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13.xml"/><Relationship Id="rId5" Type="http://schemas.openxmlformats.org/officeDocument/2006/relationships/image" Target="../media/image33.png"/><Relationship Id="rId4" Type="http://schemas.openxmlformats.org/officeDocument/2006/relationships/image" Target="../media/image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3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14.xml"/><Relationship Id="rId5" Type="http://schemas.openxmlformats.org/officeDocument/2006/relationships/image" Target="../media/image33.png"/><Relationship Id="rId4" Type="http://schemas.openxmlformats.org/officeDocument/2006/relationships/image" Target="../media/image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4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15.xml"/><Relationship Id="rId5" Type="http://schemas.openxmlformats.org/officeDocument/2006/relationships/image" Target="../media/image34.png"/><Relationship Id="rId4" Type="http://schemas.openxmlformats.org/officeDocument/2006/relationships/image" Target="../media/image9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5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16.xml"/><Relationship Id="rId5" Type="http://schemas.openxmlformats.org/officeDocument/2006/relationships/image" Target="../media/image35.png"/><Relationship Id="rId4" Type="http://schemas.openxmlformats.org/officeDocument/2006/relationships/image" Target="../media/image9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6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17.xml"/><Relationship Id="rId4" Type="http://schemas.openxmlformats.org/officeDocument/2006/relationships/image" Target="../media/image9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7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18.xml"/><Relationship Id="rId5" Type="http://schemas.openxmlformats.org/officeDocument/2006/relationships/image" Target="../media/image36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8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19.xml"/><Relationship Id="rId4" Type="http://schemas.openxmlformats.org/officeDocument/2006/relationships/image" Target="../media/image9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9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20.xml"/><Relationship Id="rId4" Type="http://schemas.openxmlformats.org/officeDocument/2006/relationships/image" Target="../media/image9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0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21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1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22.xml"/><Relationship Id="rId4" Type="http://schemas.openxmlformats.org/officeDocument/2006/relationships/image" Target="../media/image9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2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23.xml"/><Relationship Id="rId4" Type="http://schemas.openxmlformats.org/officeDocument/2006/relationships/image" Target="../media/image9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3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24.xml"/><Relationship Id="rId4" Type="http://schemas.openxmlformats.org/officeDocument/2006/relationships/image" Target="../media/image9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4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25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5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26.xml"/><Relationship Id="rId4" Type="http://schemas.openxmlformats.org/officeDocument/2006/relationships/image" Target="../media/image9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6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27.xml"/><Relationship Id="rId4" Type="http://schemas.openxmlformats.org/officeDocument/2006/relationships/image" Target="../media/image9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7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28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2.xml"/><Relationship Id="rId6" Type="http://schemas.openxmlformats.org/officeDocument/2006/relationships/image" Target="../media/image10.png"/><Relationship Id="rId5" Type="http://schemas.openxmlformats.org/officeDocument/2006/relationships/image" Target="../media/image13.jpeg"/><Relationship Id="rId4" Type="http://schemas.openxmlformats.org/officeDocument/2006/relationships/image" Target="../media/image9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8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29.xml"/><Relationship Id="rId4" Type="http://schemas.openxmlformats.org/officeDocument/2006/relationships/image" Target="../media/image9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9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30.xml"/><Relationship Id="rId4" Type="http://schemas.openxmlformats.org/officeDocument/2006/relationships/image" Target="../media/image9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0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31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3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4.xml"/><Relationship Id="rId6" Type="http://schemas.openxmlformats.org/officeDocument/2006/relationships/image" Target="../media/image13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5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7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9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0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1.xml"/><Relationship Id="rId5" Type="http://schemas.openxmlformats.org/officeDocument/2006/relationships/image" Target="../media/image9.png"/><Relationship Id="rId4" Type="http://schemas.openxmlformats.org/officeDocument/2006/relationships/image" Target="../media/image1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2.xml"/><Relationship Id="rId6" Type="http://schemas.openxmlformats.org/officeDocument/2006/relationships/image" Target="../media/image15.png"/><Relationship Id="rId5" Type="http://schemas.openxmlformats.org/officeDocument/2006/relationships/image" Target="../media/image9.png"/><Relationship Id="rId4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4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6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8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30.xml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3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32.xml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3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34.xml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3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36.xml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37.xml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38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39.xml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4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41.xml"/><Relationship Id="rId5" Type="http://schemas.openxmlformats.org/officeDocument/2006/relationships/image" Target="../media/image16.jpeg"/><Relationship Id="rId4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42.xml"/><Relationship Id="rId5" Type="http://schemas.openxmlformats.org/officeDocument/2006/relationships/image" Target="../media/image16.jpeg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43.xml"/><Relationship Id="rId5" Type="http://schemas.openxmlformats.org/officeDocument/2006/relationships/image" Target="../media/image16.jpeg"/><Relationship Id="rId4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4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45.xml"/><Relationship Id="rId6" Type="http://schemas.openxmlformats.org/officeDocument/2006/relationships/image" Target="../media/image10.png"/><Relationship Id="rId5" Type="http://schemas.openxmlformats.org/officeDocument/2006/relationships/image" Target="../media/image16.jpeg"/><Relationship Id="rId4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46.xml"/><Relationship Id="rId5" Type="http://schemas.openxmlformats.org/officeDocument/2006/relationships/image" Target="../media/image16.jpeg"/><Relationship Id="rId4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47.xml"/><Relationship Id="rId5" Type="http://schemas.openxmlformats.org/officeDocument/2006/relationships/image" Target="../media/image16.jpeg"/><Relationship Id="rId4" Type="http://schemas.openxmlformats.org/officeDocument/2006/relationships/image" Target="../media/image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4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49.xml"/><Relationship Id="rId5" Type="http://schemas.openxmlformats.org/officeDocument/2006/relationships/image" Target="../media/image11.jpeg"/><Relationship Id="rId4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5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51.xml"/><Relationship Id="rId5" Type="http://schemas.openxmlformats.org/officeDocument/2006/relationships/image" Target="../media/image11.jpeg"/><Relationship Id="rId4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52.xml"/><Relationship Id="rId4" Type="http://schemas.openxmlformats.org/officeDocument/2006/relationships/image" Target="../media/image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5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54.xml"/><Relationship Id="rId4" Type="http://schemas.openxmlformats.org/officeDocument/2006/relationships/image" Target="../media/image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5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56.xml"/><Relationship Id="rId4" Type="http://schemas.openxmlformats.org/officeDocument/2006/relationships/image" Target="../media/image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57.xml"/><Relationship Id="rId4" Type="http://schemas.openxmlformats.org/officeDocument/2006/relationships/image" Target="../media/image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58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5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5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60.xml"/><Relationship Id="rId4" Type="http://schemas.openxmlformats.org/officeDocument/2006/relationships/image" Target="../media/image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61.xml"/><Relationship Id="rId4" Type="http://schemas.openxmlformats.org/officeDocument/2006/relationships/image" Target="../media/image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62.xml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6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64.xml"/><Relationship Id="rId5" Type="http://schemas.openxmlformats.org/officeDocument/2006/relationships/image" Target="../media/image11.jpeg"/><Relationship Id="rId4" Type="http://schemas.openxmlformats.org/officeDocument/2006/relationships/image" Target="../media/image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65.xml"/><Relationship Id="rId4" Type="http://schemas.openxmlformats.org/officeDocument/2006/relationships/image" Target="../media/image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6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67.xml"/><Relationship Id="rId6" Type="http://schemas.openxmlformats.org/officeDocument/2006/relationships/image" Target="../media/image18.jpeg"/><Relationship Id="rId5" Type="http://schemas.openxmlformats.org/officeDocument/2006/relationships/image" Target="../media/image11.jpeg"/><Relationship Id="rId4" Type="http://schemas.openxmlformats.org/officeDocument/2006/relationships/image" Target="../media/image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6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6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69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70.xml"/><Relationship Id="rId4" Type="http://schemas.openxmlformats.org/officeDocument/2006/relationships/image" Target="../media/image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71.xml"/><Relationship Id="rId4" Type="http://schemas.openxmlformats.org/officeDocument/2006/relationships/image" Target="../media/image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72.xml"/><Relationship Id="rId5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7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74.xml"/><Relationship Id="rId4" Type="http://schemas.openxmlformats.org/officeDocument/2006/relationships/image" Target="../media/image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75.xml"/><Relationship Id="rId5" Type="http://schemas.openxmlformats.org/officeDocument/2006/relationships/image" Target="../media/image22.jpeg"/><Relationship Id="rId4" Type="http://schemas.openxmlformats.org/officeDocument/2006/relationships/image" Target="../media/image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76.xml"/><Relationship Id="rId5" Type="http://schemas.openxmlformats.org/officeDocument/2006/relationships/image" Target="../media/image23.jpeg"/><Relationship Id="rId4" Type="http://schemas.openxmlformats.org/officeDocument/2006/relationships/image" Target="../media/image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77.xml"/><Relationship Id="rId4" Type="http://schemas.openxmlformats.org/officeDocument/2006/relationships/image" Target="../media/image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78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7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80.xml"/><Relationship Id="rId4" Type="http://schemas.openxmlformats.org/officeDocument/2006/relationships/image" Target="../media/image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81.xml"/><Relationship Id="rId4" Type="http://schemas.openxmlformats.org/officeDocument/2006/relationships/image" Target="../media/image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8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83.xml"/><Relationship Id="rId4" Type="http://schemas.openxmlformats.org/officeDocument/2006/relationships/image" Target="../media/image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84.xml"/><Relationship Id="rId4" Type="http://schemas.openxmlformats.org/officeDocument/2006/relationships/image" Target="../media/image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8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86.xml"/><Relationship Id="rId5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87.xml"/><Relationship Id="rId5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88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8.xml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89.xml"/><Relationship Id="rId4" Type="http://schemas.openxmlformats.org/officeDocument/2006/relationships/image" Target="../media/image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90.xml"/><Relationship Id="rId4" Type="http://schemas.openxmlformats.org/officeDocument/2006/relationships/image" Target="../media/image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9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92.xml"/><Relationship Id="rId4" Type="http://schemas.openxmlformats.org/officeDocument/2006/relationships/image" Target="../media/image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93.xml"/><Relationship Id="rId5" Type="http://schemas.openxmlformats.org/officeDocument/2006/relationships/image" Target="../media/image25.png"/><Relationship Id="rId4" Type="http://schemas.openxmlformats.org/officeDocument/2006/relationships/image" Target="../media/image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9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9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notesSlide" Target="../notesSlides/notesSlide94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95.xml"/><Relationship Id="rId6" Type="http://schemas.openxmlformats.org/officeDocument/2006/relationships/image" Target="../media/image28.jpeg"/><Relationship Id="rId5" Type="http://schemas.openxmlformats.org/officeDocument/2006/relationships/image" Target="../media/image9.png"/><Relationship Id="rId4" Type="http://schemas.openxmlformats.org/officeDocument/2006/relationships/image" Target="../media/image27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96.xml"/><Relationship Id="rId5" Type="http://schemas.openxmlformats.org/officeDocument/2006/relationships/image" Target="../media/image30.jpeg"/><Relationship Id="rId4" Type="http://schemas.openxmlformats.org/officeDocument/2006/relationships/image" Target="../media/image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97.xml"/><Relationship Id="rId6" Type="http://schemas.openxmlformats.org/officeDocument/2006/relationships/image" Target="../media/image28.jpeg"/><Relationship Id="rId5" Type="http://schemas.openxmlformats.org/officeDocument/2006/relationships/image" Target="../media/image31.jpeg"/><Relationship Id="rId4" Type="http://schemas.openxmlformats.org/officeDocument/2006/relationships/image" Target="../media/image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98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成组"/>
          <p:cNvGrpSpPr/>
          <p:nvPr/>
        </p:nvGrpSpPr>
        <p:grpSpPr>
          <a:xfrm>
            <a:off x="0" y="0"/>
            <a:ext cx="24612600" cy="13716000"/>
            <a:chOff x="0" y="0"/>
            <a:chExt cx="24384000" cy="13772339"/>
          </a:xfrm>
        </p:grpSpPr>
        <p:pic>
          <p:nvPicPr>
            <p:cNvPr id="62" name="组合 11" descr="组合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-1"/>
              <a:ext cx="24384001" cy="1377222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63" name="图像" descr="图像"/>
            <p:cNvPicPr>
              <a:picLocks noChangeAspect="1"/>
            </p:cNvPicPr>
            <p:nvPr/>
          </p:nvPicPr>
          <p:blipFill>
            <a:blip r:embed="rId3"/>
            <a:srcRect r="5724" b="18434"/>
            <a:stretch>
              <a:fillRect/>
            </a:stretch>
          </p:blipFill>
          <p:spPr>
            <a:xfrm>
              <a:off x="14604206" y="7883387"/>
              <a:ext cx="9779632" cy="5888953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65" name="需替换标题"/>
          <p:cNvSpPr txBox="1">
            <a:spLocks noGrp="1"/>
          </p:cNvSpPr>
          <p:nvPr>
            <p:ph type="title"/>
          </p:nvPr>
        </p:nvSpPr>
        <p:spPr>
          <a:xfrm>
            <a:off x="-52503" y="4300747"/>
            <a:ext cx="24221580" cy="27998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0" b="1" spc="-20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思源宋体 CN" panose="02020400000000000000" charset="-122"/>
              </a:defRPr>
            </a:lvl1pPr>
          </a:lstStyle>
          <a:p>
            <a:r>
              <a:rPr lang="zh-CN" altLang="en-US" dirty="0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rPr>
              <a:t>第</a:t>
            </a:r>
            <a:r>
              <a:rPr lang="en-US" altLang="zh-CN" dirty="0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rPr>
              <a:t>8</a:t>
            </a:r>
            <a:r>
              <a:rPr lang="zh-CN" altLang="en-US" dirty="0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rPr>
              <a:t>章  数学</a:t>
            </a:r>
            <a:endParaRPr dirty="0" smtClean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</a:endParaRPr>
          </a:p>
        </p:txBody>
      </p:sp>
      <p:grpSp>
        <p:nvGrpSpPr>
          <p:cNvPr id="68" name="成组"/>
          <p:cNvGrpSpPr/>
          <p:nvPr/>
        </p:nvGrpSpPr>
        <p:grpSpPr>
          <a:xfrm>
            <a:off x="445926" y="216430"/>
            <a:ext cx="4604247" cy="1283024"/>
            <a:chOff x="0" y="0"/>
            <a:chExt cx="4176436" cy="1163810"/>
          </a:xfrm>
        </p:grpSpPr>
        <p:pic>
          <p:nvPicPr>
            <p:cNvPr id="66" name="lanqiao-header-logo.9b2adbf.png" descr="lanqiao-header-logo.9b2adbf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23741" y="0"/>
              <a:ext cx="3767206" cy="61217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67" name="连接高校和企业·助力职业教育升级"/>
            <p:cNvSpPr txBox="1"/>
            <p:nvPr/>
          </p:nvSpPr>
          <p:spPr>
            <a:xfrm>
              <a:off x="0" y="869012"/>
              <a:ext cx="4176436" cy="2947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6003" tIns="56003" rIns="56003" bIns="56003" numCol="1" anchor="ctr">
              <a:noAutofit/>
            </a:bodyPr>
            <a:lstStyle/>
            <a:p>
              <a:pPr defTabSz="863694">
                <a:defRPr sz="1800">
                  <a:solidFill>
                    <a:srgbClr val="FFFFFF"/>
                  </a:solidFill>
                  <a:latin typeface="Noto Sans SC Light"/>
                  <a:ea typeface="Noto Sans SC Light"/>
                  <a:cs typeface="Noto Sans SC Light"/>
                  <a:sym typeface="Noto Sans SC Light"/>
                </a:defRPr>
              </a:pPr>
              <a:r>
                <a:rPr sz="2205" dirty="0" err="1"/>
                <a:t>连接高校和企业·助力职业教育升级</a:t>
              </a:r>
              <a:endParaRPr sz="2205" dirty="0"/>
            </a:p>
          </p:txBody>
        </p:sp>
      </p:grpSp>
      <p:sp>
        <p:nvSpPr>
          <p:cNvPr id="2" name="需替换标题"/>
          <p:cNvSpPr txBox="1">
            <a:spLocks noGrp="1"/>
          </p:cNvSpPr>
          <p:nvPr/>
        </p:nvSpPr>
        <p:spPr>
          <a:xfrm>
            <a:off x="-262282" y="6756641"/>
            <a:ext cx="24221580" cy="4467830"/>
          </a:xfrm>
          <a:prstGeom prst="rect">
            <a:avLst/>
          </a:prstGeom>
          <a:ln w="12700">
            <a:miter lim="400000"/>
          </a:ln>
        </p:spPr>
        <p:txBody>
          <a:bodyPr lIns="56003" tIns="56003" rIns="56003" bIns="56003" anchor="ctr">
            <a:normAutofit lnSpcReduction="10000"/>
          </a:bodyPr>
          <a:lstStyle>
            <a:lvl1pPr algn="ctr">
              <a:defRPr sz="10000" b="1" spc="-20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思源宋体 CN" panose="02020400000000000000" charset="-122"/>
              </a:defRPr>
            </a:lvl1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54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罗勇军 </a:t>
            </a:r>
            <a:endParaRPr lang="en-US" altLang="zh-CN" sz="5400" dirty="0">
              <a:solidFill>
                <a:srgbClr val="FFFFFF"/>
              </a:solidFill>
              <a:latin typeface="Times New Roman" panose="02020603050405020304" pitchFamily="18" charset="0"/>
              <a:sym typeface="+mn-lt"/>
            </a:endParaRP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zh-CN" sz="54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QQ</a:t>
            </a:r>
            <a:r>
              <a:rPr lang="zh-CN" altLang="en-US" sz="54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：</a:t>
            </a:r>
            <a:r>
              <a:rPr lang="en-US" altLang="zh-CN" sz="54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15512356         </a:t>
            </a:r>
            <a:r>
              <a:rPr lang="zh-CN" altLang="en-US" sz="54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微信：</a:t>
            </a:r>
            <a:r>
              <a:rPr lang="en-US" altLang="zh-CN" sz="54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13916333036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endParaRPr lang="en-US" altLang="zh-CN" sz="5400" dirty="0">
              <a:solidFill>
                <a:srgbClr val="FFFFFF"/>
              </a:solidFill>
              <a:latin typeface="Times New Roman" panose="02020603050405020304" pitchFamily="18" charset="0"/>
              <a:sym typeface="+mn-lt"/>
            </a:endParaRPr>
          </a:p>
          <a:p>
            <a:r>
              <a:rPr lang="zh-CN" altLang="en-US" sz="44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本书有</a:t>
            </a:r>
            <a:r>
              <a:rPr lang="en-US" altLang="zh-CN" sz="44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C++</a:t>
            </a:r>
            <a:r>
              <a:rPr lang="zh-CN" altLang="en-US" sz="44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、</a:t>
            </a:r>
            <a:r>
              <a:rPr lang="en-US" altLang="zh-CN" sz="44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Python</a:t>
            </a:r>
            <a:r>
              <a:rPr lang="zh-CN" altLang="en-US" sz="44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两个版本课件，这是</a:t>
            </a:r>
            <a:r>
              <a:rPr lang="en-US" altLang="zh-CN" sz="44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C++</a:t>
            </a:r>
            <a:r>
              <a:rPr lang="zh-CN" altLang="en-US" sz="44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版</a:t>
            </a:r>
            <a:endParaRPr lang="en-US" altLang="zh-CN" sz="4400" dirty="0">
              <a:solidFill>
                <a:srgbClr val="FFFFFF"/>
              </a:solidFill>
              <a:latin typeface="Times New Roman" panose="02020603050405020304" pitchFamily="18" charset="0"/>
              <a:sym typeface="+mn-lt"/>
            </a:endParaRPr>
          </a:p>
          <a:p>
            <a:endParaRPr lang="en-US" altLang="zh-CN" sz="4400" dirty="0">
              <a:solidFill>
                <a:srgbClr val="FFFFFF"/>
              </a:solidFill>
              <a:latin typeface="Times New Roman" panose="02020603050405020304" pitchFamily="18" charset="0"/>
              <a:sym typeface="+mn-lt"/>
            </a:endParaRPr>
          </a:p>
          <a:p>
            <a:r>
              <a:rPr lang="zh-CN" altLang="en-US" sz="44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蓝桥云课  </a:t>
            </a:r>
            <a:r>
              <a:rPr lang="en-US" altLang="zh-CN" sz="44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https://www.lanqiao.cn/courses/13228</a:t>
            </a:r>
            <a:r>
              <a:rPr lang="zh-CN" altLang="en-US" sz="44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 </a:t>
            </a:r>
            <a:endParaRPr lang="zh-CN" altLang="en-US" sz="4000" u="sng" dirty="0">
              <a:solidFill>
                <a:srgbClr val="FFFFFF"/>
              </a:solidFill>
              <a:latin typeface="Times New Roman" panose="02020603050405020304" pitchFamily="18" charset="0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4746" y="3627620"/>
            <a:ext cx="6156612" cy="79754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333528" y="197616"/>
            <a:ext cx="2190904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）求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        </a:t>
            </a:r>
            <a:r>
              <a:rPr lang="zh-CN" altLang="en-US" sz="44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zh-CN" altLang="en-US" sz="4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两个质数 </a:t>
            </a:r>
            <a:r>
              <a:rPr lang="en-US" altLang="zh-CN" sz="4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4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zh-CN" altLang="en-US" sz="44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 </a:t>
            </a:r>
            <a:r>
              <a:rPr lang="en-US" altLang="zh-CN" sz="44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n=p</a:t>
            </a:r>
            <a:r>
              <a:rPr lang="zh-CN" altLang="en-US" sz="4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⋅</a:t>
            </a:r>
            <a:r>
              <a:rPr lang="en-US" altLang="zh-CN" sz="4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 </a:t>
            </a:r>
            <a:r>
              <a:rPr lang="zh-CN" altLang="en-US" sz="44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44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  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先求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的素因子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。由于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只有这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个因子，没有别的因子，所以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必然有一个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小于      ，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找到一个，另一个就知道了。用暴力法求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，用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循环从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到        一个个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试。若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除以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的余数是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就是因子。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  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循环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次数是 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                                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1000866621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，即十亿次计算。得到：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 = 891234941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 = 1123984201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30" name="Picture 6" descr="C:\Users\ECUST\AppData\Local\Temp\ksohtml10040\wps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22" y="2362053"/>
            <a:ext cx="6731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C:\Users\ECUST\AppData\Local\Temp\ksohtml10040\wps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6865" y="2283585"/>
            <a:ext cx="6731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ECUST\AppData\Local\Temp\ksohtml10040\wps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450" y="4345329"/>
            <a:ext cx="6216031" cy="58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/>
          <p:cNvPicPr/>
          <p:nvPr/>
        </p:nvPicPr>
        <p:blipFill>
          <a:blip r:embed="rId7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1402747" y="2244237"/>
            <a:ext cx="7674505" cy="1434011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 descr="7b0a202020202262756c6c6574223a20227b5c2263617465676f727949645c223a31303030352c5c2274656d706c61746549645c223a32303233313332387d220a7d0a"/>
          <p:cNvSpPr txBox="1"/>
          <p:nvPr/>
        </p:nvSpPr>
        <p:spPr>
          <a:xfrm>
            <a:off x="9072624" y="5985691"/>
            <a:ext cx="11987605" cy="62478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#include&lt;bits/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stdc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++.h&gt;</a:t>
            </a:r>
          </a:p>
          <a:p>
            <a:pPr algn="l"/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typedef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long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long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ll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using namespace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main(){</a:t>
            </a:r>
          </a:p>
          <a:p>
            <a:pPr algn="l"/>
            <a:r>
              <a:rPr lang="en-US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0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ll</a:t>
            </a:r>
            <a:r>
              <a:rPr lang="en-US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 = 1001733993063167141;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ll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k =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sqrt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(n);</a:t>
            </a:r>
          </a:p>
          <a:p>
            <a:pPr algn="l"/>
            <a:r>
              <a:rPr lang="en-US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for(</a:t>
            </a:r>
            <a:r>
              <a:rPr lang="en-US" altLang="zh-CN" sz="40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ll</a:t>
            </a:r>
            <a:r>
              <a:rPr lang="en-US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=2;i&lt;=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k;i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if(n %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== 0) 	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cout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&lt;&lt;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&lt;&lt;" "&lt;&lt;n/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return 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507146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7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 txBox="1">
            <a:spLocks/>
          </p:cNvSpPr>
          <p:nvPr/>
        </p:nvSpPr>
        <p:spPr>
          <a:xfrm>
            <a:off x="526548" y="194285"/>
            <a:ext cx="23353485" cy="222960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 defTabSz="1828800" eaLnBrk="1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00050" lvl="1" indent="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22860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</a:defRPr>
            </a:lvl3pPr>
            <a:lvl4pPr marL="32004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4pPr>
            <a:lvl5pPr marL="41148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5pPr>
            <a:lvl6pPr marL="50292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6pPr>
            <a:lvl7pPr marL="59436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7pPr>
            <a:lvl8pPr marL="68573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8pPr>
            <a:lvl9pPr marL="77717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直接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计算杨辉三角的每个数，然后推导出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的位置</a:t>
            </a:r>
            <a:r>
              <a:rPr lang="zh-CN" alt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上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一行的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个数相加得下一行的一个数</a:t>
            </a:r>
            <a:r>
              <a:rPr lang="zh-CN" alt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。例如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上一行是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b[0] ~ b[k]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，下一行是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a[0] ~ a[k+1]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，那么 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-US" altLang="zh-CN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b[i-1] + b[</a:t>
            </a:r>
            <a:r>
              <a:rPr lang="en-US" altLang="zh-CN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zh-CN" alt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6502399" y="-4209143"/>
            <a:ext cx="11422740" cy="2468880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46628" y="2920561"/>
            <a:ext cx="22733405" cy="106182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using namespace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long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long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a[100050];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long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long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n,sum,line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 //sum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等于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1~line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行的数字个数</a:t>
            </a:r>
          </a:p>
          <a:p>
            <a:pPr algn="l"/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main(){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cin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&gt;&gt;n;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sum = a[0]=1;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if(n==1){  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cout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&lt;&lt;1;   return 0;    }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for(line=1;line&lt;50000;line++){  //line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：杨辉三角的第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line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行</a:t>
            </a:r>
          </a:p>
          <a:p>
            <a:pPr algn="l"/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for(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line;i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&gt;=1;i--){   //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倒过来循环，和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DP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的自我滚动数组的原理一样</a:t>
            </a:r>
          </a:p>
          <a:p>
            <a:pPr algn="l"/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a[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 = a[i-1] + a[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];   //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上一行的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个数相加得下一行的一个数</a:t>
            </a:r>
          </a:p>
          <a:p>
            <a:pPr algn="l"/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if(a[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 == n){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cout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&lt;&lt;sum+line-i+1;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return 0;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}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}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sum+=(line+1);  //1~line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行的数字个数。每行比上一行多一个，累加</a:t>
            </a:r>
          </a:p>
          <a:p>
            <a:pPr algn="l"/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return 0;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</p:txBody>
      </p:sp>
      <p:sp>
        <p:nvSpPr>
          <p:cNvPr id="2" name="矩形标注 1"/>
          <p:cNvSpPr/>
          <p:nvPr/>
        </p:nvSpPr>
        <p:spPr>
          <a:xfrm>
            <a:off x="17488524" y="2573790"/>
            <a:ext cx="6895476" cy="3237875"/>
          </a:xfrm>
          <a:prstGeom prst="wedgeRectCallout">
            <a:avLst>
              <a:gd name="adj1" fmla="val -44963"/>
              <a:gd name="adj2" fmla="val -689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4400" dirty="0">
                <a:solidFill>
                  <a:srgbClr val="FFFF00"/>
                </a:solidFill>
              </a:rPr>
              <a:t>推算过程只用一个数组完成，和</a:t>
            </a:r>
            <a:r>
              <a:rPr lang="en-US" altLang="zh-CN" sz="4400" dirty="0">
                <a:solidFill>
                  <a:srgbClr val="FFFF00"/>
                </a:solidFill>
              </a:rPr>
              <a:t>DP</a:t>
            </a:r>
            <a:r>
              <a:rPr lang="zh-CN" altLang="en-US" sz="4400" dirty="0">
                <a:solidFill>
                  <a:srgbClr val="FFFF00"/>
                </a:solidFill>
              </a:rPr>
              <a:t>的自我滚动数组的原理一样，即</a:t>
            </a:r>
            <a:r>
              <a:rPr lang="en-US" altLang="zh-CN" sz="4400" dirty="0">
                <a:solidFill>
                  <a:srgbClr val="FFFF00"/>
                </a:solidFill>
              </a:rPr>
              <a:t>a[</a:t>
            </a:r>
            <a:r>
              <a:rPr lang="en-US" altLang="zh-CN" sz="4400" dirty="0" err="1">
                <a:solidFill>
                  <a:srgbClr val="FFFF00"/>
                </a:solidFill>
              </a:rPr>
              <a:t>i</a:t>
            </a:r>
            <a:r>
              <a:rPr lang="en-US" altLang="zh-CN" sz="4400" dirty="0">
                <a:solidFill>
                  <a:srgbClr val="FFFF00"/>
                </a:solidFill>
              </a:rPr>
              <a:t>] = a[i-1]+a[</a:t>
            </a:r>
            <a:r>
              <a:rPr lang="en-US" altLang="zh-CN" sz="4400" dirty="0" err="1">
                <a:solidFill>
                  <a:srgbClr val="FFFF00"/>
                </a:solidFill>
              </a:rPr>
              <a:t>i</a:t>
            </a:r>
            <a:r>
              <a:rPr lang="en-US" altLang="zh-CN" sz="4400" dirty="0">
                <a:solidFill>
                  <a:srgbClr val="FFFF00"/>
                </a:solidFill>
              </a:rPr>
              <a:t>]</a:t>
            </a:r>
            <a:r>
              <a:rPr lang="zh-CN" altLang="en-US" sz="4400" dirty="0">
                <a:solidFill>
                  <a:srgbClr val="FFFF00"/>
                </a:solidFill>
              </a:rPr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538919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2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10" name="内容占位符 2"/>
          <p:cNvSpPr txBox="1">
            <a:spLocks/>
          </p:cNvSpPr>
          <p:nvPr/>
        </p:nvSpPr>
        <p:spPr>
          <a:xfrm>
            <a:off x="1618131" y="2996893"/>
            <a:ext cx="21493872" cy="871303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 defTabSz="1828800" eaLnBrk="1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00050" lvl="1" indent="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22860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</a:defRPr>
            </a:lvl3pPr>
            <a:lvl4pPr marL="32004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4pPr>
            <a:lvl5pPr marL="41148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5pPr>
            <a:lvl6pPr marL="50292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6pPr>
            <a:lvl7pPr marL="59436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7pPr>
            <a:lvl8pPr marL="68573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8pPr>
            <a:lvl9pPr marL="77717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 smtClean="0"/>
              <a:t>代码</a:t>
            </a:r>
            <a:r>
              <a:rPr lang="zh-CN" altLang="en-US" dirty="0"/>
              <a:t>只能</a:t>
            </a:r>
            <a:r>
              <a:rPr lang="zh-CN" altLang="en-US" dirty="0" smtClean="0"/>
              <a:t>通过</a:t>
            </a:r>
            <a:r>
              <a:rPr lang="en-US" altLang="zh-CN" dirty="0" smtClean="0"/>
              <a:t>40</a:t>
            </a:r>
            <a:r>
              <a:rPr lang="en-US" altLang="zh-CN" dirty="0"/>
              <a:t>%</a:t>
            </a:r>
            <a:r>
              <a:rPr lang="zh-CN" altLang="en-US" dirty="0"/>
              <a:t>的</a:t>
            </a:r>
            <a:r>
              <a:rPr lang="zh-CN" altLang="en-US" dirty="0" smtClean="0"/>
              <a:t>测试：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 smtClean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）搜索范围小，只搜了前</a:t>
            </a:r>
            <a:r>
              <a:rPr lang="en-US" altLang="zh-CN" dirty="0"/>
              <a:t>50000</a:t>
            </a:r>
            <a:r>
              <a:rPr lang="zh-CN" altLang="en-US" dirty="0"/>
              <a:t>行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 smtClean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）超时，运行时间是</a:t>
            </a:r>
            <a:r>
              <a:rPr lang="en-US" altLang="zh-CN" dirty="0"/>
              <a:t>O(n</a:t>
            </a:r>
            <a:r>
              <a:rPr lang="en-US" altLang="zh-CN" baseline="30000" dirty="0"/>
              <a:t>2</a:t>
            </a:r>
            <a:r>
              <a:rPr lang="en-US" altLang="zh-CN" dirty="0"/>
              <a:t>)</a:t>
            </a:r>
            <a:r>
              <a:rPr lang="zh-CN" altLang="en-US" dirty="0"/>
              <a:t>，即使只搜</a:t>
            </a:r>
            <a:r>
              <a:rPr lang="en-US" altLang="zh-CN" dirty="0"/>
              <a:t>50000</a:t>
            </a:r>
            <a:r>
              <a:rPr lang="zh-CN" altLang="en-US" dirty="0"/>
              <a:t>行，也超时了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 smtClean="0"/>
              <a:t>（</a:t>
            </a:r>
            <a:r>
              <a:rPr lang="en-US" altLang="zh-CN" dirty="0"/>
              <a:t>3</a:t>
            </a:r>
            <a:r>
              <a:rPr lang="zh-CN" altLang="en-US" dirty="0" smtClean="0"/>
              <a:t>）如果是</a:t>
            </a:r>
            <a:r>
              <a:rPr lang="en-US" altLang="zh-CN" dirty="0" smtClean="0"/>
              <a:t>C++</a:t>
            </a:r>
            <a:r>
              <a:rPr lang="zh-CN" altLang="en-US" dirty="0" smtClean="0"/>
              <a:t>编码，会溢出。杨辉三</a:t>
            </a:r>
            <a:r>
              <a:rPr lang="zh-CN" altLang="en-US" dirty="0"/>
              <a:t>角</a:t>
            </a:r>
            <a:r>
              <a:rPr lang="zh-CN" altLang="en-US" dirty="0" smtClean="0"/>
              <a:t>的有些</a:t>
            </a:r>
            <a:r>
              <a:rPr lang="zh-CN" altLang="en-US" dirty="0"/>
              <a:t>数字可能很大，导致溢出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 smtClean="0"/>
              <a:t>本题</a:t>
            </a:r>
            <a:r>
              <a:rPr lang="zh-CN" altLang="en-US" dirty="0"/>
              <a:t>的正解是用二分法加速，请自己思考并编码。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52456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617969"/>
            <a:chOff x="0" y="-48"/>
            <a:chExt cx="38400" cy="4123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2199" cy="28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8.8.1 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普通几何</a:t>
              </a:r>
              <a:endParaRPr lang="en-US" altLang="zh-CN" sz="5600" b="1" spc="6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例题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：平面切分 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2020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年省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赛 </a:t>
              </a:r>
              <a:r>
                <a:rPr lang="en-US" altLang="zh-CN" sz="5600" b="1" spc="600" dirty="0" err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lanqiaoOJ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题号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503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06597" y="3296471"/>
            <a:ext cx="2190904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平面上有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条直线，其中第 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条直线是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y=</a:t>
            </a:r>
            <a:r>
              <a:rPr lang="en-US" altLang="zh-CN" sz="44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</a:t>
            </a:r>
            <a:r>
              <a:rPr lang="en-US" altLang="zh-CN" sz="4400" baseline="-250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44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x+B</a:t>
            </a:r>
            <a:r>
              <a:rPr lang="en-US" altLang="zh-CN" sz="4400" baseline="-25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请计算这些直线将平面分成了几个部分。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输入描述</a:t>
            </a: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第一行包含一个整数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。以下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行，每行包含两个整数 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输出描述</a:t>
            </a: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一个整数代表答案。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对于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50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的评测用例，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1≤N≤4, −10≤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</a:t>
            </a:r>
            <a:r>
              <a:rPr lang="en-US" altLang="zh-CN" sz="44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,B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≤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10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。对于所有评测用例，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1≤N≤1000, −100000≤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</a:t>
            </a:r>
            <a:r>
              <a:rPr lang="en-US" altLang="zh-CN" sz="44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,B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≤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100000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848336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1716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思路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标题 1"/>
          <p:cNvSpPr txBox="1">
            <a:spLocks noChangeArrowheads="1"/>
          </p:cNvSpPr>
          <p:nvPr/>
        </p:nvSpPr>
        <p:spPr>
          <a:xfrm>
            <a:off x="2145249" y="3359150"/>
            <a:ext cx="8064500" cy="939800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2" name="内容占位符 2"/>
          <p:cNvSpPr txBox="1">
            <a:spLocks noChangeArrowheads="1"/>
          </p:cNvSpPr>
          <p:nvPr/>
        </p:nvSpPr>
        <p:spPr>
          <a:xfrm>
            <a:off x="1537419" y="3513403"/>
            <a:ext cx="19876852" cy="7161223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65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765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先看第一条和第二条线。第一条线把平面分成</a:t>
            </a:r>
            <a:r>
              <a:rPr lang="en-US" altLang="zh-CN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半，第二条线如果与第一条平行，把平面分成</a:t>
            </a:r>
            <a:r>
              <a:rPr lang="en-US" altLang="zh-CN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部分；如果不平行，有</a:t>
            </a:r>
            <a:r>
              <a:rPr lang="en-US" altLang="zh-CN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个交点，把平面分成</a:t>
            </a:r>
            <a:r>
              <a:rPr lang="en-US" altLang="zh-CN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部分。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总结：每增加一条直线，平面分割的增加数量，等于“其与先前直线的交点数（不包括与已有交点重合的点）</a:t>
            </a:r>
            <a:r>
              <a:rPr lang="en-US" altLang="zh-CN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+1”</a:t>
            </a:r>
            <a:r>
              <a:rPr lang="zh-CN" altLang="en-US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首先对输入的直线去重，然后按上述规则统计平面被直线分成了几个部分。每加入一条直线，暴力计算它与其他直线的交点即可。</a:t>
            </a:r>
            <a:endParaRPr lang="zh-CN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189863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0" name="图片 9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581333" y="-2672755"/>
            <a:ext cx="13761281" cy="1875845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7050157" y="-174170"/>
            <a:ext cx="17791043" cy="173278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#include&lt;bits/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stdc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++.h&gt;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using namespace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const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N = 1005;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double A[N], B[N];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main(){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n;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&gt;&gt;n;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pair&lt;double, double&gt; p;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set&lt;pair&lt;double, double&gt;&gt; s;  //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利用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set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自动去重功能筛选掉重边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0;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&lt; n;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++){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&gt;&gt;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p.first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&gt;&gt;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p.second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s.insert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(p);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0;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将去重后的直线数据放回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A,B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数组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set&lt;pair&lt;double, double&gt; &gt;::iterator it =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s.begin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while(it !=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s.end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()){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A[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 = it -&gt; first;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B[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 = it -&gt; second;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it++,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long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long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2;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初始情况当只有一条直线时，有两个平面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1;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&lt;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s.size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++){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从下标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开始，也就是第二条直线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set&lt;pair&lt; double,  double&gt; &gt;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记录第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条直线与先前的交点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j = 0; j &lt;= i-1;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j++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){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	double a1 = A[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], b1 = B[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	double a2 = A[j], b2 = B[j];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	if(a1 == a2) continue;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平行线无交点，跳出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p.first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(b2-b1)/(a1-a2);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交点的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坐标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p.second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a1*(b2-b1)/(a1-a2) + b1;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交点的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y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坐标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pos.insert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(p);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+=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pos.size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 + 1;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与先前直线的交点数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+1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printf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("%d\n",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return 0;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</p:txBody>
      </p:sp>
      <p:sp>
        <p:nvSpPr>
          <p:cNvPr id="2" name="矩形标注 1"/>
          <p:cNvSpPr/>
          <p:nvPr/>
        </p:nvSpPr>
        <p:spPr>
          <a:xfrm>
            <a:off x="1192693" y="3896140"/>
            <a:ext cx="3796748" cy="2087218"/>
          </a:xfrm>
          <a:prstGeom prst="wedgeRectCallout">
            <a:avLst>
              <a:gd name="adj1" fmla="val 93304"/>
              <a:gd name="adj2" fmla="val -495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4400" dirty="0" smtClean="0">
                <a:solidFill>
                  <a:srgbClr val="FFFF00"/>
                </a:solidFill>
              </a:rPr>
              <a:t>对</a:t>
            </a:r>
            <a:r>
              <a:rPr lang="zh-CN" altLang="en-US" sz="4400" dirty="0">
                <a:solidFill>
                  <a:srgbClr val="FFFF00"/>
                </a:solidFill>
              </a:rPr>
              <a:t>输入的直线去重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104314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0" name="图片 9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9115700" y="-2007759"/>
            <a:ext cx="12692545" cy="1875845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970640" y="-2168499"/>
            <a:ext cx="18884348" cy="173278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#include&lt;bits/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stdc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++.h&gt;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using namespace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const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N = 1005;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double A[N], B[N];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main(){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n;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&gt;&gt;n;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pair&lt;double, double&gt; p;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set&lt;pair&lt;double, double&gt;&gt; s;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利用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set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自动去重功能筛选掉重边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0;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&lt; n;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++){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&gt;&gt;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p.first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&gt;&gt;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p.second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s.insert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(p);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0;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将去重后的直线数据放回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A,B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数组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set&lt;pair&lt;double, double&gt; &gt;::iterator it =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s.begin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while(it !=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s.end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()){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A[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 = it -&gt; first;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B[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 = it -&gt; second;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it++,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long </a:t>
            </a:r>
            <a:r>
              <a:rPr lang="en-US" altLang="zh-CN" sz="32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long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2;  //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初始情况当只有一条直线时，有两个平面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1;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&lt;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s.size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++){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从下标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开始，也就是第二条直线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set&lt;pair&lt; double,  double&gt; &gt;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记录第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条直线与先前的交点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j = 0; j &lt;= i-1;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j++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){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	double a1 = A[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], b1 = B[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	double a2 = A[j], b2 = B[j];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	if(a1 == a2) continue;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平行线无交点，跳出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p.first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(b2-b1)/(a1-a2);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交点的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坐标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p.second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a1*(b2-b1)/(a1-a2) + b1;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交点的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y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坐标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pos.insert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(p);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+=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pos.size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 + 1;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与先前直线的交点数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+1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printf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("%d\n",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return 0;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</p:txBody>
      </p:sp>
      <p:sp>
        <p:nvSpPr>
          <p:cNvPr id="2" name="矩形标注 1"/>
          <p:cNvSpPr/>
          <p:nvPr/>
        </p:nvSpPr>
        <p:spPr>
          <a:xfrm>
            <a:off x="1272209" y="5128592"/>
            <a:ext cx="3796748" cy="2087218"/>
          </a:xfrm>
          <a:prstGeom prst="wedgeRectCallout">
            <a:avLst>
              <a:gd name="adj1" fmla="val 149499"/>
              <a:gd name="adj2" fmla="val 582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4400" dirty="0">
                <a:solidFill>
                  <a:srgbClr val="FFFF00"/>
                </a:solidFill>
              </a:rPr>
              <a:t>第一条线把平面分成</a:t>
            </a:r>
            <a:r>
              <a:rPr lang="en-US" altLang="zh-CN" sz="4400" dirty="0">
                <a:solidFill>
                  <a:srgbClr val="FFFF00"/>
                </a:solidFill>
              </a:rPr>
              <a:t>2</a:t>
            </a:r>
            <a:r>
              <a:rPr lang="zh-CN" altLang="en-US" sz="4400" dirty="0">
                <a:solidFill>
                  <a:srgbClr val="FFFF00"/>
                </a:solidFill>
              </a:rPr>
              <a:t>半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839346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2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0" name="图片 9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9115700" y="-2007759"/>
            <a:ext cx="12692545" cy="1875845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861471" y="-3286099"/>
            <a:ext cx="18884348" cy="173278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#include&lt;bits/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stdc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++.h&gt;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using namespace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const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N = 1005;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double A[N], B[N];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main(){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n;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&gt;&gt;n;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pair&lt;double, double&gt; p;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set&lt;pair&lt;double, double&gt;&gt; s;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利用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set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自动去重功能筛选掉重边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0;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&lt; n;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++){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&gt;&gt;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p.first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&gt;&gt;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p.second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s.insert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(p);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0;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将去重后的直线数据放回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A,B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数组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set&lt;pair&lt;double, double&gt; &gt;::iterator it =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s.begin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while(it !=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s.end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()){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A[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 = it -&gt; first;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B[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 = it -&gt; second;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it++,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long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long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2;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初始情况当只有一条直线时，有两个平面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for(</a:t>
            </a:r>
            <a:r>
              <a:rPr lang="en-US" altLang="zh-CN" sz="32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1; </a:t>
            </a:r>
            <a:r>
              <a:rPr lang="en-US" altLang="zh-CN" sz="32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&lt; </a:t>
            </a:r>
            <a:r>
              <a:rPr lang="en-US" altLang="zh-CN" sz="32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s.size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(); </a:t>
            </a:r>
            <a:r>
              <a:rPr lang="en-US" altLang="zh-CN" sz="32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++){    //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从下标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开始，也就是第二条直线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set&lt;pair&lt; double,  double&gt; &gt;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记录第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条直线与先前的交点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j = 0; j &lt;= i-1;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j++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){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	double a1 = A[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], b1 = B[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	double a2 = A[j], b2 = B[j];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	if(a1 == a2) continue;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平行线无交点，跳出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p.first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(b2-b1)/(a1-a2);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交点的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坐标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p.second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a1*(b2-b1)/(a1-a2) + b1;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交点的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y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坐标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pos.insert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(p);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+=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pos.size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 + 1;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与先前直线的交点数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+1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printf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("%d\n",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return 0;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</p:txBody>
      </p:sp>
      <p:sp>
        <p:nvSpPr>
          <p:cNvPr id="2" name="矩形标注 1"/>
          <p:cNvSpPr/>
          <p:nvPr/>
        </p:nvSpPr>
        <p:spPr>
          <a:xfrm>
            <a:off x="1192693" y="5585792"/>
            <a:ext cx="3796748" cy="2743200"/>
          </a:xfrm>
          <a:prstGeom prst="wedgeRectCallout">
            <a:avLst>
              <a:gd name="adj1" fmla="val 148735"/>
              <a:gd name="adj2" fmla="val -61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4400" dirty="0" smtClean="0">
                <a:solidFill>
                  <a:srgbClr val="FFFF00"/>
                </a:solidFill>
              </a:rPr>
              <a:t>从第</a:t>
            </a:r>
            <a:r>
              <a:rPr lang="en-US" altLang="zh-CN" sz="4400" dirty="0" smtClean="0">
                <a:solidFill>
                  <a:srgbClr val="FFFF00"/>
                </a:solidFill>
              </a:rPr>
              <a:t>2</a:t>
            </a:r>
            <a:r>
              <a:rPr lang="zh-CN" altLang="en-US" sz="4400" dirty="0" smtClean="0">
                <a:solidFill>
                  <a:srgbClr val="FFFF00"/>
                </a:solidFill>
              </a:rPr>
              <a:t>条线开始，逐个加入每条直线</a:t>
            </a:r>
            <a:endParaRPr lang="zh-CN" altLang="en-US" sz="4400" dirty="0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479967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2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0" name="图片 9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9115700" y="-2007759"/>
            <a:ext cx="12692545" cy="1875845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948556" y="-2560384"/>
            <a:ext cx="18884348" cy="173278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#include&lt;bits/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stdc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++.h&gt;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using namespace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const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N = 1005;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double A[N], B[N];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main(){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n;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&gt;&gt;n;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pair&lt;double, double&gt; p;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set&lt;pair&lt;double, double&gt;&gt; s;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利用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set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自动去重功能筛选掉重边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0;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&lt; n;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++){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&gt;&gt;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p.first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&gt;&gt;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p.second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s.insert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(p);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0;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将去重后的直线数据放回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A,B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数组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set&lt;pair&lt;double, double&gt; &gt;::iterator it =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s.begin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while(it !=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s.end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()){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A[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 = it -&gt; first;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B[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 = it -&gt; second;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it++,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long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long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2;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初始情况当只有一条直线时，有两个平面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1;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&lt;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s.size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++){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从下标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开始，也就是第二条直线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set&lt;pair&lt; double,  double&gt; &gt; </a:t>
            </a:r>
            <a:r>
              <a:rPr lang="en-US" altLang="zh-CN" sz="32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pos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  //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记录第</a:t>
            </a:r>
            <a:r>
              <a:rPr lang="en-US" altLang="zh-CN" sz="32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条直线与先前的交点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j = 0; j &lt;= i-1;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j++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){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	double a1 = A[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], b1 = B[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	double a2 = A[j], b2 = B[j];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	if(a1 == a2) continue;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平行线无交点，跳出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p.first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(b2-b1)/(a1-a2);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交点的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坐标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p.second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a1*(b2-b1)/(a1-a2) + b1;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交点的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y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坐标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pos.insert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(p);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+=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pos.size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 + 1;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与先前直线的交点数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+1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printf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("%d\n",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return 0;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</p:txBody>
      </p:sp>
      <p:sp>
        <p:nvSpPr>
          <p:cNvPr id="2" name="矩形标注 1"/>
          <p:cNvSpPr/>
          <p:nvPr/>
        </p:nvSpPr>
        <p:spPr>
          <a:xfrm>
            <a:off x="1192693" y="6877879"/>
            <a:ext cx="3796748" cy="1490870"/>
          </a:xfrm>
          <a:prstGeom prst="wedgeRectCallout">
            <a:avLst>
              <a:gd name="adj1" fmla="val 209568"/>
              <a:gd name="adj2" fmla="val 219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4400" dirty="0" smtClean="0">
                <a:solidFill>
                  <a:srgbClr val="FFFF00"/>
                </a:solidFill>
              </a:rPr>
              <a:t>存交点</a:t>
            </a:r>
            <a:endParaRPr lang="zh-CN" altLang="en-US" sz="4400" dirty="0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921039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2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0" name="图片 9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9115700" y="-2007759"/>
            <a:ext cx="12692545" cy="1875845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7219370" y="-1587927"/>
            <a:ext cx="18884348" cy="173278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#include&lt;bits/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stdc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++.h&gt;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using namespace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const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N = 1005;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double A[N], B[N];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main(){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n;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&gt;&gt;n;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pair&lt;double, double&gt; p;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set&lt;pair&lt;double, double&gt;&gt; s;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利用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set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自动去重功能筛选掉重边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0;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&lt; n;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++){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&gt;&gt;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p.first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&gt;&gt;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p.second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s.insert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(p);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0;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将去重后的直线数据放回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A,B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数组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set&lt;pair&lt;double, double&gt; &gt;::iterator it =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s.begin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while(it !=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s.end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()){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A[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 = it -&gt; first;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B[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 = it -&gt; second;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it++,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long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long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2;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初始情况当只有一条直线时，有两个平面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1;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&lt;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s.size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++){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从下标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开始，也就是第二条直线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set&lt;pair&lt; double,  double&gt; &gt;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记录第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条直线与先前的交点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for(</a:t>
            </a:r>
            <a:r>
              <a:rPr lang="en-US" altLang="zh-CN" sz="32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j = 0; j &lt;= i-1; </a:t>
            </a:r>
            <a:r>
              <a:rPr lang="en-US" altLang="zh-CN" sz="32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j++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){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	double a1 = A[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], b1 = B[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	double a2 = A[j], b2 = B[j];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	if(a1 == a2) continue;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平行线无交点，跳出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p.first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(b2-b1)/(a1-a2);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交点的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坐标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p.second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a1*(b2-b1)/(a1-a2) + b1;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交点的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y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坐标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pos.insert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(p);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+=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pos.size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 + 1;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与先前直线的交点数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+1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printf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("%d\n",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return 0;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</p:txBody>
      </p:sp>
      <p:sp>
        <p:nvSpPr>
          <p:cNvPr id="2" name="矩形标注 1"/>
          <p:cNvSpPr/>
          <p:nvPr/>
        </p:nvSpPr>
        <p:spPr>
          <a:xfrm>
            <a:off x="1192693" y="7513983"/>
            <a:ext cx="3796748" cy="2345633"/>
          </a:xfrm>
          <a:prstGeom prst="wedgeRectCallout">
            <a:avLst>
              <a:gd name="adj1" fmla="val 213390"/>
              <a:gd name="adj2" fmla="val 322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4400" dirty="0" smtClean="0">
                <a:solidFill>
                  <a:srgbClr val="FFFF00"/>
                </a:solidFill>
              </a:rPr>
              <a:t>求第</a:t>
            </a:r>
            <a:r>
              <a:rPr lang="en-US" altLang="zh-CN" sz="4400" dirty="0" err="1" smtClean="0">
                <a:solidFill>
                  <a:srgbClr val="FFFF00"/>
                </a:solidFill>
              </a:rPr>
              <a:t>i</a:t>
            </a:r>
            <a:r>
              <a:rPr lang="zh-CN" altLang="en-US" sz="4400" dirty="0" smtClean="0">
                <a:solidFill>
                  <a:srgbClr val="FFFF00"/>
                </a:solidFill>
              </a:rPr>
              <a:t>条直线和前</a:t>
            </a:r>
            <a:r>
              <a:rPr lang="en-US" altLang="zh-CN" sz="4400" dirty="0" smtClean="0">
                <a:solidFill>
                  <a:srgbClr val="FFFF00"/>
                </a:solidFill>
              </a:rPr>
              <a:t>i-1</a:t>
            </a:r>
            <a:r>
              <a:rPr lang="zh-CN" altLang="en-US" sz="4400" dirty="0" smtClean="0">
                <a:solidFill>
                  <a:srgbClr val="FFFF00"/>
                </a:solidFill>
              </a:rPr>
              <a:t>条直线的交点</a:t>
            </a:r>
            <a:endParaRPr lang="zh-CN" altLang="en-US" sz="4400" dirty="0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746843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2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0" name="图片 9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868958" y="-2791530"/>
            <a:ext cx="12692545" cy="1875845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5773056" y="-4926213"/>
            <a:ext cx="18884348" cy="194822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#include&lt;bits/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stdc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++.h&gt;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using namespace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const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N = 1005;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double A[N], B[N];</a:t>
            </a:r>
          </a:p>
          <a:p>
            <a:pPr algn="l"/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main(){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n;	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cin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&gt;&gt;n;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pair&lt;double, double&gt; p;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set&lt;pair&lt;double, double&gt;&gt; s;  //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利用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set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自动去重功能筛选掉重边</a:t>
            </a:r>
          </a:p>
          <a:p>
            <a:pPr algn="l"/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for(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0;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&lt; n;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++){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cin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&gt;&gt;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p.first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&gt;&gt;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p.second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s.insert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(p);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}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0;  //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将去重后的直线数据放回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A,B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数组</a:t>
            </a:r>
          </a:p>
          <a:p>
            <a:pPr algn="l"/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set&lt;pair&lt;double, double&gt; &gt;::iterator it =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s.begin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while(it !=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s.end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()){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A[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 = it -&gt; first;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B[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 = it -&gt; second;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it++,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}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long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long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2;  //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初始情况当只有一条直线时，有两个平面</a:t>
            </a:r>
          </a:p>
          <a:p>
            <a:pPr algn="l"/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for(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1;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&lt;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s.size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();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++){    //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从下标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开始，也就是第二条直线</a:t>
            </a:r>
          </a:p>
          <a:p>
            <a:pPr algn="l"/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set&lt;pair&lt; double,  double&gt; &gt;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pos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  //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记录第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条直线与先前的交点</a:t>
            </a:r>
          </a:p>
          <a:p>
            <a:pPr algn="l"/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for(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j = 0; j &lt;= i-1;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j++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){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	double a1 = A[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], b1 = B[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	double a2 = A[j], b2 = B[j];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	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if(a1 == a2) continue;    //</a:t>
            </a:r>
            <a:r>
              <a:rPr lang="zh-CN" altLang="en-US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平行线无交点，跳出</a:t>
            </a:r>
          </a:p>
          <a:p>
            <a:pPr algn="l"/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	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p.first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(b2-b1)/(a1-a2);  //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交点的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坐标</a:t>
            </a:r>
          </a:p>
          <a:p>
            <a:pPr algn="l"/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	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p.second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a1*(b2-b1)/(a1-a2) + b1; //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交点的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y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坐标</a:t>
            </a:r>
          </a:p>
          <a:p>
            <a:pPr algn="l"/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	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pos.insert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(p);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}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+=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pos.size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 + 1;  //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与先前直线的交点数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+1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}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printf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("%d\n",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return 0;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</p:txBody>
      </p:sp>
      <p:sp>
        <p:nvSpPr>
          <p:cNvPr id="2" name="矩形标注 1"/>
          <p:cNvSpPr/>
          <p:nvPr/>
        </p:nvSpPr>
        <p:spPr>
          <a:xfrm>
            <a:off x="2246239" y="8865705"/>
            <a:ext cx="3796748" cy="1490870"/>
          </a:xfrm>
          <a:prstGeom prst="wedgeRectCallout">
            <a:avLst>
              <a:gd name="adj1" fmla="val 211097"/>
              <a:gd name="adj2" fmla="val -305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4400" dirty="0" smtClean="0">
                <a:solidFill>
                  <a:srgbClr val="FFFF00"/>
                </a:solidFill>
              </a:rPr>
              <a:t>第</a:t>
            </a:r>
            <a:r>
              <a:rPr lang="en-US" altLang="zh-CN" sz="4400" dirty="0" err="1" smtClean="0">
                <a:solidFill>
                  <a:srgbClr val="FFFF00"/>
                </a:solidFill>
              </a:rPr>
              <a:t>i</a:t>
            </a:r>
            <a:r>
              <a:rPr lang="zh-CN" altLang="en-US" sz="4400" dirty="0" smtClean="0">
                <a:solidFill>
                  <a:srgbClr val="FFFF00"/>
                </a:solidFill>
              </a:rPr>
              <a:t>条直线与第</a:t>
            </a:r>
            <a:r>
              <a:rPr lang="en-US" altLang="zh-CN" sz="4400" dirty="0" smtClean="0">
                <a:solidFill>
                  <a:srgbClr val="FFFF00"/>
                </a:solidFill>
              </a:rPr>
              <a:t>j</a:t>
            </a:r>
            <a:r>
              <a:rPr lang="zh-CN" altLang="en-US" sz="4400" dirty="0" smtClean="0">
                <a:solidFill>
                  <a:srgbClr val="FFFF00"/>
                </a:solidFill>
              </a:rPr>
              <a:t>条直线平行</a:t>
            </a:r>
            <a:endParaRPr lang="zh-CN" altLang="en-US" sz="4400" dirty="0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374030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580"/>
              <a:ext cx="29439" cy="13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endParaRPr lang="zh-CN" altLang="en-US" sz="48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460521" y="2621502"/>
            <a:ext cx="2190904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）求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       </a:t>
            </a:r>
            <a:r>
              <a:rPr lang="zh-CN" altLang="en-US" sz="44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zh-CN" altLang="en-US" sz="4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找到</a:t>
            </a:r>
            <a:r>
              <a:rPr lang="en-US" altLang="zh-CN" sz="4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 </a:t>
            </a:r>
            <a:r>
              <a:rPr lang="zh-CN" altLang="en-US" sz="4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使得</a:t>
            </a:r>
            <a:r>
              <a:rPr lang="en-US" altLang="zh-CN" sz="4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en-US" sz="4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⋅</a:t>
            </a:r>
            <a:r>
              <a:rPr lang="en-US" altLang="zh-CN" sz="4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 </a:t>
            </a:r>
            <a:r>
              <a:rPr lang="zh-CN" altLang="en-US" sz="4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除</a:t>
            </a:r>
            <a:r>
              <a:rPr lang="en-US" altLang="zh-CN" sz="4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(p</a:t>
            </a:r>
            <a:r>
              <a:rPr lang="zh-CN" altLang="en-US" sz="4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−</a:t>
            </a:r>
            <a:r>
              <a:rPr lang="en-US" altLang="zh-CN" sz="4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1)</a:t>
            </a:r>
            <a:r>
              <a:rPr lang="zh-CN" altLang="en-US" sz="4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⋅</a:t>
            </a:r>
            <a:r>
              <a:rPr lang="en-US" altLang="zh-CN" sz="4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(q</a:t>
            </a:r>
            <a:r>
              <a:rPr lang="zh-CN" altLang="en-US" sz="4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−</a:t>
            </a:r>
            <a:r>
              <a:rPr lang="en-US" altLang="zh-CN" sz="4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1) </a:t>
            </a:r>
            <a:r>
              <a:rPr lang="zh-CN" altLang="en-US" sz="4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的余数为</a:t>
            </a:r>
            <a:r>
              <a:rPr lang="en-US" altLang="zh-CN" sz="4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 </a:t>
            </a:r>
            <a:r>
              <a:rPr lang="zh-CN" altLang="en-US" sz="44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44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 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用到大数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了。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c++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64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long 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long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不够用，虽然有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_int128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类型，但是有些编译器不支持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。还是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，下面代码打印出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 = 823816093931522017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。注意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有很多个，取最小的一个就行了。</a:t>
            </a:r>
          </a:p>
        </p:txBody>
      </p:sp>
      <p:pic>
        <p:nvPicPr>
          <p:cNvPr id="16" name="图片 15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767475" y="1687658"/>
            <a:ext cx="7504336" cy="1590465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 descr="7b0a202020202262756c6c6574223a20227b5c2263617465676f727949645c223a31303030352c5c2274656d706c61746549645c223a32303233313332387d220a7d0a"/>
          <p:cNvSpPr txBox="1"/>
          <p:nvPr/>
        </p:nvSpPr>
        <p:spPr>
          <a:xfrm>
            <a:off x="5277537" y="6152001"/>
            <a:ext cx="14982138" cy="68634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 = 1001733993063167141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 = 212353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 = 891234941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q = 1123984201</a:t>
            </a:r>
          </a:p>
          <a:p>
            <a:pPr algn="l"/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tmp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(p - 1) * (q - 1)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tmp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range(2,n+1):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now =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*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tmp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+ 1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if (now % d == 0):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print(now // d)   #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打印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break             #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有很多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，求第一个就行了</a:t>
            </a:r>
            <a:endParaRPr lang="en-US" altLang="zh-CN" sz="4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162691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7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0" name="图片 9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9115700" y="-2007759"/>
            <a:ext cx="12692545" cy="1875845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295413" y="-4839127"/>
            <a:ext cx="18884348" cy="173278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#include&lt;bits/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stdc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++.h&gt;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using namespace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const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N = 1005;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double A[N], B[N];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main(){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n;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&gt;&gt;n;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pair&lt;double, double&gt; p;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set&lt;pair&lt;double, double&gt;&gt; s;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利用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set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自动去重功能筛选掉重边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0;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&lt; n;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++){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&gt;&gt;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p.first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&gt;&gt;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p.second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s.insert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(p);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0;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将去重后的直线数据放回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A,B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数组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set&lt;pair&lt;double, double&gt; &gt;::iterator it =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s.begin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while(it !=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s.end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()){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A[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 = it -&gt; first;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B[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 = it -&gt; second;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it++,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long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long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2;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初始情况当只有一条直线时，有两个平面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1;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&lt;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s.size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++){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从下标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开始，也就是第二条直线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set&lt;pair&lt; double,  double&gt; &gt;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记录第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条直线与先前的交点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j = 0; j &lt;= i-1;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j++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){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	double a1 = A[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], b1 = B[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	double a2 = A[j], b2 = B[j];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	if(a1 == a2) continue;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平行线无交点，跳出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	</a:t>
            </a:r>
            <a:r>
              <a:rPr lang="en-US" altLang="zh-CN" sz="32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p.first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(b2-b1)/(a1-a2);  //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交点的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坐标</a:t>
            </a:r>
          </a:p>
          <a:p>
            <a:pPr algn="l"/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	</a:t>
            </a:r>
            <a:r>
              <a:rPr lang="en-US" altLang="zh-CN" sz="32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p.second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a1*(b2-b1)/(a1-a2) + b1; //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交点的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y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坐标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pos.insert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(p);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+=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pos.size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 + 1;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与先前直线的交点数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+1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printf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("%d\n",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return 0;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</p:txBody>
      </p:sp>
      <p:sp>
        <p:nvSpPr>
          <p:cNvPr id="2" name="矩形标注 1"/>
          <p:cNvSpPr/>
          <p:nvPr/>
        </p:nvSpPr>
        <p:spPr>
          <a:xfrm>
            <a:off x="2285998" y="9700592"/>
            <a:ext cx="3796748" cy="1490870"/>
          </a:xfrm>
          <a:prstGeom prst="wedgeRectCallout">
            <a:avLst>
              <a:gd name="adj1" fmla="val 214537"/>
              <a:gd name="adj2" fmla="val -1386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4400" dirty="0" smtClean="0">
                <a:solidFill>
                  <a:srgbClr val="FFFF00"/>
                </a:solidFill>
              </a:rPr>
              <a:t>第</a:t>
            </a:r>
            <a:r>
              <a:rPr lang="en-US" altLang="zh-CN" sz="4400" dirty="0" err="1" smtClean="0">
                <a:solidFill>
                  <a:srgbClr val="FFFF00"/>
                </a:solidFill>
              </a:rPr>
              <a:t>i</a:t>
            </a:r>
            <a:r>
              <a:rPr lang="zh-CN" altLang="en-US" sz="4400" dirty="0" smtClean="0">
                <a:solidFill>
                  <a:srgbClr val="FFFF00"/>
                </a:solidFill>
              </a:rPr>
              <a:t>条直线与第</a:t>
            </a:r>
            <a:r>
              <a:rPr lang="en-US" altLang="zh-CN" sz="4400" dirty="0" smtClean="0">
                <a:solidFill>
                  <a:srgbClr val="FFFF00"/>
                </a:solidFill>
              </a:rPr>
              <a:t>j</a:t>
            </a:r>
            <a:r>
              <a:rPr lang="zh-CN" altLang="en-US" sz="4400" dirty="0" smtClean="0">
                <a:solidFill>
                  <a:srgbClr val="FFFF00"/>
                </a:solidFill>
              </a:rPr>
              <a:t>条直线的交点</a:t>
            </a:r>
            <a:endParaRPr lang="zh-CN" altLang="en-US" sz="4400" dirty="0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352208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2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0" name="图片 9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9115700" y="-2007759"/>
            <a:ext cx="12692545" cy="1875845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367985" y="-5289070"/>
            <a:ext cx="18884348" cy="173278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#include&lt;bits/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stdc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++.h&gt;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using namespace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const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N = 1005;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double A[N], B[N];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main(){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n;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&gt;&gt;n;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pair&lt;double, double&gt; p;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set&lt;pair&lt;double, double&gt;&gt; s;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利用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set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自动去重功能筛选掉重边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0;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&lt; n;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++){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&gt;&gt;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p.first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&gt;&gt;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p.second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s.insert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(p);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0;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将去重后的直线数据放回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A,B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数组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set&lt;pair&lt;double, double&gt; &gt;::iterator it =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s.begin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while(it !=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s.end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()){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A[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 = it -&gt; first;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B[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 = it -&gt; second;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it++,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long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long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2;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初始情况当只有一条直线时，有两个平面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1;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&lt;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s.size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++){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从下标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开始，也就是第二条直线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set&lt;pair&lt; double,  double&gt; &gt;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记录第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条直线与先前的交点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j = 0; j &lt;= i-1;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j++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){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	double a1 = A[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], b1 = B[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	double a2 = A[j], b2 = B[j];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	if(a1 == a2) continue;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平行线无交点，跳出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p.first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(b2-b1)/(a1-a2);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交点的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坐标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p.second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a1*(b2-b1)/(a1-a2) + b1;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交点的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y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坐标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pos.insert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(p);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en-US" altLang="zh-CN" sz="32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+= </a:t>
            </a:r>
            <a:r>
              <a:rPr lang="en-US" altLang="zh-CN" sz="32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pos.size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 + 1;  //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与先前直线的交点数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+1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printf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("%d\n",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return 0;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</p:txBody>
      </p:sp>
      <p:sp>
        <p:nvSpPr>
          <p:cNvPr id="2" name="矩形标注 1"/>
          <p:cNvSpPr/>
          <p:nvPr/>
        </p:nvSpPr>
        <p:spPr>
          <a:xfrm>
            <a:off x="1689652" y="6838122"/>
            <a:ext cx="4393094" cy="4353340"/>
          </a:xfrm>
          <a:prstGeom prst="wedgeRectCallout">
            <a:avLst>
              <a:gd name="adj1" fmla="val 93652"/>
              <a:gd name="adj2" fmla="val 562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4400" dirty="0">
                <a:solidFill>
                  <a:srgbClr val="FFFF00"/>
                </a:solidFill>
              </a:rPr>
              <a:t>每增加一条直线，平面分割的增加数量，等于“其与先前直线的交点</a:t>
            </a:r>
            <a:r>
              <a:rPr lang="zh-CN" altLang="en-US" sz="4400" dirty="0" smtClean="0">
                <a:solidFill>
                  <a:srgbClr val="FFFF00"/>
                </a:solidFill>
              </a:rPr>
              <a:t>数</a:t>
            </a:r>
            <a:r>
              <a:rPr lang="en-US" altLang="zh-CN" sz="4400" dirty="0" smtClean="0">
                <a:solidFill>
                  <a:srgbClr val="FFFF00"/>
                </a:solidFill>
              </a:rPr>
              <a:t>+</a:t>
            </a:r>
            <a:r>
              <a:rPr lang="en-US" altLang="zh-CN" sz="4400" dirty="0">
                <a:solidFill>
                  <a:srgbClr val="FFFF00"/>
                </a:solidFill>
              </a:rPr>
              <a:t>1”</a:t>
            </a:r>
            <a:r>
              <a:rPr lang="zh-CN" altLang="en-US" sz="4400" dirty="0">
                <a:solidFill>
                  <a:srgbClr val="FFFF00"/>
                </a:solidFill>
              </a:rPr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913856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2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0414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例题：三角形的面积  </a:t>
              </a:r>
              <a:r>
                <a:rPr lang="en-US" altLang="zh-CN" sz="5600" b="1" spc="600" dirty="0" err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lanqiaoOJ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题号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1231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内容占位符 2"/>
          <p:cNvSpPr txBox="1">
            <a:spLocks/>
          </p:cNvSpPr>
          <p:nvPr/>
        </p:nvSpPr>
        <p:spPr>
          <a:xfrm>
            <a:off x="1981201" y="2745830"/>
            <a:ext cx="20684246" cy="871303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 defTabSz="1828800" eaLnBrk="1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00050" lvl="1" indent="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22860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</a:defRPr>
            </a:lvl3pPr>
            <a:lvl4pPr marL="32004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4pPr>
            <a:lvl5pPr marL="41148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5pPr>
            <a:lvl6pPr marL="50292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6pPr>
            <a:lvl7pPr marL="59436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7pPr>
            <a:lvl8pPr marL="68573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8pPr>
            <a:lvl9pPr marL="77717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70C0"/>
                </a:solidFill>
              </a:rPr>
              <a:t>【</a:t>
            </a:r>
            <a:r>
              <a:rPr lang="zh-CN" altLang="en-US" dirty="0">
                <a:solidFill>
                  <a:srgbClr val="0070C0"/>
                </a:solidFill>
              </a:rPr>
              <a:t>题目描述</a:t>
            </a:r>
            <a:r>
              <a:rPr lang="en-US" altLang="zh-CN" dirty="0">
                <a:solidFill>
                  <a:srgbClr val="0070C0"/>
                </a:solidFill>
              </a:rPr>
              <a:t>】</a:t>
            </a:r>
            <a:r>
              <a:rPr lang="zh-CN" altLang="en-US" dirty="0"/>
              <a:t>平面直角坐标系中有一个三角形， 请你求出它的面积。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70C0"/>
                </a:solidFill>
              </a:rPr>
              <a:t>【</a:t>
            </a:r>
            <a:r>
              <a:rPr lang="zh-CN" altLang="en-US" dirty="0">
                <a:solidFill>
                  <a:srgbClr val="0070C0"/>
                </a:solidFill>
              </a:rPr>
              <a:t>输入描述</a:t>
            </a:r>
            <a:r>
              <a:rPr lang="en-US" altLang="zh-CN" dirty="0">
                <a:solidFill>
                  <a:srgbClr val="0070C0"/>
                </a:solidFill>
              </a:rPr>
              <a:t>】</a:t>
            </a:r>
            <a:r>
              <a:rPr lang="zh-CN" altLang="en-US" dirty="0"/>
              <a:t>第一行输入一个</a:t>
            </a:r>
            <a:r>
              <a:rPr lang="en-US" altLang="zh-CN" dirty="0"/>
              <a:t>T</a:t>
            </a:r>
            <a:r>
              <a:rPr lang="zh-CN" altLang="en-US" dirty="0"/>
              <a:t>，代表测试次数。每组测试输入有三行，每行一个坐标</a:t>
            </a:r>
            <a:r>
              <a:rPr lang="en-US" altLang="zh-CN" dirty="0"/>
              <a:t>(x, y)</a:t>
            </a:r>
            <a:r>
              <a:rPr lang="zh-CN" altLang="en-US" dirty="0"/>
              <a:t>代表三个点。</a:t>
            </a:r>
            <a:r>
              <a:rPr lang="en-US" altLang="zh-CN" dirty="0"/>
              <a:t>1≤T≤10</a:t>
            </a:r>
            <a:r>
              <a:rPr lang="en-US" altLang="zh-CN" baseline="30000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-10</a:t>
            </a:r>
            <a:r>
              <a:rPr lang="en-US" altLang="zh-CN" baseline="30000" dirty="0"/>
              <a:t>5</a:t>
            </a:r>
            <a:r>
              <a:rPr lang="en-US" altLang="zh-CN" dirty="0"/>
              <a:t>≤x,y≤10</a:t>
            </a:r>
            <a:r>
              <a:rPr lang="en-US" altLang="zh-CN" baseline="30000" dirty="0"/>
              <a:t>5</a:t>
            </a:r>
            <a:r>
              <a:rPr lang="zh-CN" altLang="en-US" dirty="0"/>
              <a:t>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70C0"/>
                </a:solidFill>
              </a:rPr>
              <a:t>【</a:t>
            </a:r>
            <a:r>
              <a:rPr lang="zh-CN" altLang="en-US" dirty="0">
                <a:solidFill>
                  <a:srgbClr val="0070C0"/>
                </a:solidFill>
              </a:rPr>
              <a:t>输出描述</a:t>
            </a:r>
            <a:r>
              <a:rPr lang="en-US" altLang="zh-CN" dirty="0">
                <a:solidFill>
                  <a:srgbClr val="0070C0"/>
                </a:solidFill>
              </a:rPr>
              <a:t>】</a:t>
            </a:r>
            <a:r>
              <a:rPr lang="zh-CN" altLang="en-US" dirty="0"/>
              <a:t>输出一个实数表示三角形面积。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8501" y="8731733"/>
            <a:ext cx="8049735" cy="27271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965806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0" name="图片 9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177921" y="-80252"/>
            <a:ext cx="11201399" cy="156481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711292" y="2800667"/>
            <a:ext cx="13067859" cy="95718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#include&lt;bits/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stdc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++.h&gt;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using namespace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long double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Dist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(long double x1,long double y1,long double x2,long double y2){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return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sqrt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((x1-x2)*(x1-x2) + (y1-y2)*(y1-y2));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  <a:p>
            <a:pPr algn="l"/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main() {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long double x1,y1,x2,y2,x3,y3;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t;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cin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&gt;&gt;t;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while(t--){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scanf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("%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Lf%Lf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", &amp;x1, &amp;y1);  //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cin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&gt;&gt;x1&gt;&gt;y1;  //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cin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也行</a:t>
            </a:r>
          </a:p>
          <a:p>
            <a:pPr algn="l"/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scanf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("%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Lf%Lf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", &amp;x2, &amp;y2);  //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cin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&gt;&gt;x2&gt;&gt;y2;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scanf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("%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Lf%Lf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", &amp;x3, &amp;y3);  //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cin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&gt;&gt;x3&gt;&gt;y3;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long double a =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Dist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(x1, y1, x2, y2);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long double b =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Dist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(x1, y1, x3, y3);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long double c =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Dist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(x2, y2, x3, y3);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long double p = 0.5*(a + b + c);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long double area =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sqrt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(p * (p - a) * (p - b) * (p - c));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printf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("%.2Lf\n", area);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}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return 0;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</p:txBody>
      </p:sp>
      <p:sp>
        <p:nvSpPr>
          <p:cNvPr id="13" name="文本框 12" descr="7b0a202020202262756c6c6574223a20227b5c2263617465676f727949645c223a31303030352c5c2274656d706c61746549645c223a32303233313332387d220a7d0a"/>
          <p:cNvSpPr txBox="1"/>
          <p:nvPr/>
        </p:nvSpPr>
        <p:spPr>
          <a:xfrm>
            <a:off x="364614" y="863688"/>
            <a:ext cx="220023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用海伦公式直接计算。一般情况下海伦公式够用，但是本题的要求十分高，坐标值范围是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-10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5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≤x,y≤10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5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。用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double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类型会产生误差，用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long double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才够用。</a:t>
            </a:r>
            <a:endParaRPr 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2" name="矩形标注 1"/>
          <p:cNvSpPr/>
          <p:nvPr/>
        </p:nvSpPr>
        <p:spPr>
          <a:xfrm>
            <a:off x="872455" y="6324600"/>
            <a:ext cx="3947195" cy="1712053"/>
          </a:xfrm>
          <a:prstGeom prst="wedgeRectCallout">
            <a:avLst>
              <a:gd name="adj1" fmla="val -14809"/>
              <a:gd name="adj2" fmla="val -808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3600" dirty="0">
                <a:solidFill>
                  <a:srgbClr val="FFFF00"/>
                </a:solidFill>
              </a:rPr>
              <a:t>本题</a:t>
            </a:r>
            <a:r>
              <a:rPr lang="zh-CN" altLang="en-US" sz="3600" dirty="0" smtClean="0">
                <a:solidFill>
                  <a:srgbClr val="FFFF00"/>
                </a:solidFill>
              </a:rPr>
              <a:t>的正</a:t>
            </a:r>
            <a:r>
              <a:rPr lang="zh-CN" altLang="en-US" sz="3600" dirty="0">
                <a:solidFill>
                  <a:srgbClr val="FFFF00"/>
                </a:solidFill>
              </a:rPr>
              <a:t>解是用叉积求面积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057854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3" grpId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0414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8.8.2 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点和向量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内容占位符 2"/>
          <p:cNvSpPr txBox="1">
            <a:spLocks/>
          </p:cNvSpPr>
          <p:nvPr/>
        </p:nvSpPr>
        <p:spPr>
          <a:xfrm>
            <a:off x="1349405" y="3212905"/>
            <a:ext cx="20684246" cy="871303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 defTabSz="1828800" eaLnBrk="1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00050" lvl="1" indent="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22860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</a:defRPr>
            </a:lvl3pPr>
            <a:lvl4pPr marL="32004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4pPr>
            <a:lvl5pPr marL="41148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5pPr>
            <a:lvl6pPr marL="50292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6pPr>
            <a:lvl7pPr marL="59436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7pPr>
            <a:lvl8pPr marL="68573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8pPr>
            <a:lvl9pPr marL="77717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/>
              <a:t>二维平面中的点用坐标</a:t>
            </a:r>
            <a:r>
              <a:rPr lang="en-US" altLang="zh-CN" sz="4400" dirty="0"/>
              <a:t>(x, y)</a:t>
            </a:r>
            <a:r>
              <a:rPr lang="zh-CN" altLang="en-US" sz="4400" dirty="0"/>
              <a:t>来表示</a:t>
            </a:r>
            <a:r>
              <a:rPr lang="zh-CN" altLang="en-US" sz="4400" dirty="0" smtClean="0"/>
              <a:t>。</a:t>
            </a:r>
            <a:endParaRPr lang="en-US" altLang="zh-CN" sz="4400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 smtClean="0"/>
              <a:t>计算几何</a:t>
            </a:r>
            <a:r>
              <a:rPr lang="zh-CN" altLang="en-US" sz="4400" dirty="0"/>
              <a:t>的基础是向量</a:t>
            </a:r>
            <a:r>
              <a:rPr lang="zh-CN" altLang="en-US" sz="4400" dirty="0" smtClean="0"/>
              <a:t>。</a:t>
            </a:r>
            <a:endParaRPr lang="en-US" altLang="zh-CN" sz="4400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 smtClean="0"/>
              <a:t>有</a:t>
            </a:r>
            <a:r>
              <a:rPr lang="zh-CN" altLang="en-US" sz="4400" dirty="0"/>
              <a:t>大小有方向的量，称为向量</a:t>
            </a:r>
            <a:r>
              <a:rPr lang="zh-CN" altLang="en-US" sz="4400" dirty="0" smtClean="0"/>
              <a:t>。</a:t>
            </a:r>
            <a:endParaRPr lang="en-US" altLang="zh-CN" sz="4400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 smtClean="0"/>
              <a:t>只有</a:t>
            </a:r>
            <a:r>
              <a:rPr lang="zh-CN" altLang="en-US" sz="4400" dirty="0"/>
              <a:t>大小而没有方向的量，称为标量</a:t>
            </a:r>
            <a:r>
              <a:rPr lang="zh-CN" altLang="en-US" sz="4400" dirty="0" smtClean="0"/>
              <a:t>。</a:t>
            </a:r>
            <a:endParaRPr lang="en-US" altLang="zh-CN" sz="4400" dirty="0" smtClean="0"/>
          </a:p>
        </p:txBody>
      </p:sp>
      <p:pic>
        <p:nvPicPr>
          <p:cNvPr id="1026" name="Picture 2" descr="C:\Users\ECUST\AppData\Local\Temp\ksohtml15772\wps2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4620" y="4711571"/>
            <a:ext cx="6902605" cy="5404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567409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0414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点和向量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内容占位符 2"/>
          <p:cNvSpPr txBox="1">
            <a:spLocks/>
          </p:cNvSpPr>
          <p:nvPr/>
        </p:nvSpPr>
        <p:spPr>
          <a:xfrm>
            <a:off x="552451" y="2793455"/>
            <a:ext cx="20684246" cy="871303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 defTabSz="1828800" eaLnBrk="1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00050" lvl="1" indent="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22860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</a:defRPr>
            </a:lvl3pPr>
            <a:lvl4pPr marL="32004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4pPr>
            <a:lvl5pPr marL="41148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5pPr>
            <a:lvl6pPr marL="50292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6pPr>
            <a:lvl7pPr marL="59436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7pPr>
            <a:lvl8pPr marL="68573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8pPr>
            <a:lvl9pPr marL="77717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 smtClean="0"/>
              <a:t>用</a:t>
            </a:r>
            <a:r>
              <a:rPr lang="zh-CN" altLang="en-US" sz="4400" dirty="0"/>
              <a:t>平面上的两个点可以确定一个向量，例如用起点</a:t>
            </a:r>
            <a:r>
              <a:rPr lang="en-US" altLang="zh-CN" sz="4400" dirty="0"/>
              <a:t>P1</a:t>
            </a:r>
            <a:r>
              <a:rPr lang="zh-CN" altLang="en-US" sz="4400" dirty="0"/>
              <a:t>和终点</a:t>
            </a:r>
            <a:r>
              <a:rPr lang="en-US" altLang="zh-CN" sz="4400" dirty="0"/>
              <a:t>P2</a:t>
            </a:r>
            <a:r>
              <a:rPr lang="zh-CN" altLang="en-US" sz="4400" dirty="0"/>
              <a:t>表示一个向量。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 smtClean="0"/>
              <a:t>为了</a:t>
            </a:r>
            <a:r>
              <a:rPr lang="zh-CN" altLang="en-US" sz="4400" dirty="0"/>
              <a:t>简化描述，可以把它平移到原点，把向量看成从原点</a:t>
            </a:r>
            <a:r>
              <a:rPr lang="en-US" altLang="zh-CN" sz="4400" dirty="0"/>
              <a:t>(0, 0)</a:t>
            </a:r>
            <a:r>
              <a:rPr lang="zh-CN" altLang="en-US" sz="4400" dirty="0"/>
              <a:t>指向点</a:t>
            </a:r>
            <a:r>
              <a:rPr lang="en-US" altLang="zh-CN" sz="4400" dirty="0"/>
              <a:t>(x, y)</a:t>
            </a:r>
            <a:r>
              <a:rPr lang="zh-CN" altLang="en-US" sz="4400" dirty="0"/>
              <a:t>的一个有向线段。向量的表示，在形式上与点的表示完全一样</a:t>
            </a:r>
          </a:p>
        </p:txBody>
      </p:sp>
      <p:pic>
        <p:nvPicPr>
          <p:cNvPr id="1026" name="Picture 2" descr="C:\Users\ECUST\AppData\Local\Temp\ksohtml15772\wps2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5695" y="6568946"/>
            <a:ext cx="6902605" cy="5404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130679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0414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向量的计算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内容占位符 2"/>
          <p:cNvSpPr txBox="1">
            <a:spLocks/>
          </p:cNvSpPr>
          <p:nvPr/>
        </p:nvSpPr>
        <p:spPr>
          <a:xfrm>
            <a:off x="981076" y="2717255"/>
            <a:ext cx="20684246" cy="871303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 defTabSz="1828800" eaLnBrk="1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00050" lvl="1" indent="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22860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</a:defRPr>
            </a:lvl3pPr>
            <a:lvl4pPr marL="32004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4pPr>
            <a:lvl5pPr marL="41148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5pPr>
            <a:lvl6pPr marL="50292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6pPr>
            <a:lvl7pPr marL="59436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7pPr>
            <a:lvl8pPr marL="68573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8pPr>
            <a:lvl9pPr marL="77717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 smtClean="0"/>
              <a:t>（</a:t>
            </a:r>
            <a:r>
              <a:rPr lang="en-US" altLang="zh-CN" sz="4400" dirty="0"/>
              <a:t>1</a:t>
            </a:r>
            <a:r>
              <a:rPr lang="zh-CN" altLang="en-US" sz="4400" dirty="0"/>
              <a:t>）加：点与点的加法运算没有意义；点与向量相加得到另一个点；向量与向量相加得到另外一个向量。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 smtClean="0"/>
              <a:t>（</a:t>
            </a:r>
            <a:r>
              <a:rPr lang="en-US" altLang="zh-CN" sz="4400" dirty="0"/>
              <a:t>2</a:t>
            </a:r>
            <a:r>
              <a:rPr lang="zh-CN" altLang="en-US" sz="4400" dirty="0"/>
              <a:t>）减：两个点的差是一个向量；向量</a:t>
            </a:r>
            <a:r>
              <a:rPr lang="en-US" altLang="zh-CN" sz="4400" dirty="0"/>
              <a:t>A</a:t>
            </a:r>
            <a:r>
              <a:rPr lang="zh-CN" altLang="en-US" sz="4400" dirty="0"/>
              <a:t>减</a:t>
            </a:r>
            <a:r>
              <a:rPr lang="en-US" altLang="zh-CN" sz="4400" dirty="0"/>
              <a:t>B</a:t>
            </a:r>
            <a:r>
              <a:rPr lang="zh-CN" altLang="en-US" sz="4400" dirty="0"/>
              <a:t>，得到由</a:t>
            </a:r>
            <a:r>
              <a:rPr lang="en-US" altLang="zh-CN" sz="4400" dirty="0"/>
              <a:t>B</a:t>
            </a:r>
            <a:r>
              <a:rPr lang="zh-CN" altLang="en-US" sz="4400" dirty="0"/>
              <a:t>指向</a:t>
            </a:r>
            <a:r>
              <a:rPr lang="en-US" altLang="zh-CN" sz="4400" dirty="0"/>
              <a:t>A</a:t>
            </a:r>
            <a:r>
              <a:rPr lang="zh-CN" altLang="en-US" sz="4400" dirty="0"/>
              <a:t>的向量。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 smtClean="0"/>
              <a:t>（</a:t>
            </a:r>
            <a:r>
              <a:rPr lang="en-US" altLang="zh-CN" sz="4400" dirty="0"/>
              <a:t>3</a:t>
            </a:r>
            <a:r>
              <a:rPr lang="zh-CN" altLang="en-US" sz="4400" dirty="0"/>
              <a:t>）乘：向量与实数相乘得到等比例放大的向量。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 smtClean="0"/>
              <a:t>（</a:t>
            </a:r>
            <a:r>
              <a:rPr lang="en-US" altLang="zh-CN" sz="4400" dirty="0"/>
              <a:t>4</a:t>
            </a:r>
            <a:r>
              <a:rPr lang="zh-CN" altLang="en-US" sz="4400" dirty="0"/>
              <a:t>）除：向量与实数相除得到等比例缩小的向量。</a:t>
            </a:r>
          </a:p>
        </p:txBody>
      </p:sp>
      <p:pic>
        <p:nvPicPr>
          <p:cNvPr id="2050" name="Picture 2" descr="C:\Users\ECUST\AppData\Local\Temp\ksohtml15772\wps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537" y="8255000"/>
            <a:ext cx="9585621" cy="29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445599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0414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8.8.3 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点积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内容占位符 2"/>
          <p:cNvSpPr txBox="1">
            <a:spLocks/>
          </p:cNvSpPr>
          <p:nvPr/>
        </p:nvSpPr>
        <p:spPr>
          <a:xfrm>
            <a:off x="981076" y="2717255"/>
            <a:ext cx="20684246" cy="871303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 defTabSz="1828800" eaLnBrk="1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00050" lvl="1" indent="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22860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</a:defRPr>
            </a:lvl3pPr>
            <a:lvl4pPr marL="32004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4pPr>
            <a:lvl5pPr marL="41148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5pPr>
            <a:lvl6pPr marL="50292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6pPr>
            <a:lvl7pPr marL="59436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7pPr>
            <a:lvl8pPr marL="68573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8pPr>
            <a:lvl9pPr marL="77717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点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积（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Dot product</a:t>
            </a:r>
            <a:r>
              <a:rPr lang="zh-CN" alt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）：记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向量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的点积为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A•B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，定义：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A•B = |A| |B| </a:t>
            </a:r>
            <a:r>
              <a:rPr lang="en-US" altLang="zh-CN" sz="4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cosθ</a:t>
            </a:r>
            <a:endParaRPr lang="en-US" altLang="zh-CN" sz="4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其中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之间的夹角。点积的几何意义为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上的投影长度乘以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的模长</a:t>
            </a:r>
            <a:r>
              <a:rPr lang="zh-CN" alt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4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4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编程时计算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点积，并不需要知道</a:t>
            </a:r>
            <a:r>
              <a:rPr lang="el-GR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zh-CN" altLang="el-GR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zh-CN" alt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如果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已知</a:t>
            </a:r>
            <a:r>
              <a:rPr lang="en-US" altLang="zh-CN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A=( </a:t>
            </a:r>
            <a:r>
              <a:rPr lang="en-US" altLang="zh-CN" sz="4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A.x</a:t>
            </a:r>
            <a:r>
              <a:rPr lang="en-US" altLang="zh-CN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4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A.y</a:t>
            </a:r>
            <a:r>
              <a:rPr lang="en-US" altLang="zh-CN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B=( </a:t>
            </a:r>
            <a:r>
              <a:rPr lang="en-US" altLang="zh-CN" sz="4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B.x</a:t>
            </a:r>
            <a:r>
              <a:rPr lang="en-US" altLang="zh-CN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4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B.y</a:t>
            </a:r>
            <a:r>
              <a:rPr lang="en-US" altLang="zh-CN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，有</a:t>
            </a:r>
            <a:r>
              <a:rPr lang="zh-CN" alt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4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A•B = </a:t>
            </a:r>
            <a:r>
              <a:rPr lang="en-US" altLang="zh-CN" sz="4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A.x</a:t>
            </a:r>
            <a:r>
              <a:rPr lang="en-US" altLang="zh-CN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4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B.x</a:t>
            </a:r>
            <a:r>
              <a:rPr lang="en-US" altLang="zh-CN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altLang="zh-CN" sz="4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A.y</a:t>
            </a:r>
            <a:r>
              <a:rPr lang="en-US" altLang="zh-CN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4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B.y</a:t>
            </a:r>
            <a:endParaRPr lang="en-US" altLang="zh-C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zh-CN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C:\Users\ECUST\AppData\Local\Temp\ksohtml15772\wps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238" y="5353050"/>
            <a:ext cx="4678810" cy="28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9563678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0414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点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积的应用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内容占位符 2"/>
          <p:cNvSpPr txBox="1">
            <a:spLocks/>
          </p:cNvSpPr>
          <p:nvPr/>
        </p:nvSpPr>
        <p:spPr>
          <a:xfrm>
            <a:off x="981076" y="2717255"/>
            <a:ext cx="20684246" cy="871303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 defTabSz="1828800" eaLnBrk="1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00050" lvl="1" indent="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22860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</a:defRPr>
            </a:lvl3pPr>
            <a:lvl4pPr marL="32004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4pPr>
            <a:lvl5pPr marL="41148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5pPr>
            <a:lvl6pPr marL="50292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6pPr>
            <a:lvl7pPr marL="59436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7pPr>
            <a:lvl8pPr marL="68573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8pPr>
            <a:lvl9pPr marL="77717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）判断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的夹角是钝角还是锐角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点积有正负，利用正负号，可以判断向量的夹角：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dot(A, B) &gt; 0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的夹角为锐角；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若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dot(A, B) &lt; 0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的夹角为钝角；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若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dot(A, B) = 0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的夹角为直角。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691371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0414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叉积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内容占位符 2"/>
          <p:cNvSpPr txBox="1">
            <a:spLocks/>
          </p:cNvSpPr>
          <p:nvPr/>
        </p:nvSpPr>
        <p:spPr>
          <a:xfrm>
            <a:off x="981076" y="2717255"/>
            <a:ext cx="20684246" cy="871303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 defTabSz="1828800" eaLnBrk="1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00050" lvl="1" indent="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22860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</a:defRPr>
            </a:lvl3pPr>
            <a:lvl4pPr marL="32004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4pPr>
            <a:lvl5pPr marL="41148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5pPr>
            <a:lvl6pPr marL="50292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6pPr>
            <a:lvl7pPr marL="59436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7pPr>
            <a:lvl8pPr marL="68573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8pPr>
            <a:lvl9pPr marL="77717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叉</a:t>
            </a:r>
            <a:r>
              <a:rPr lang="zh-CN" alt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积：</a:t>
            </a:r>
            <a:r>
              <a:rPr lang="en-US" altLang="zh-CN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A×B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=|A||</a:t>
            </a:r>
            <a:r>
              <a:rPr lang="en-US" altLang="zh-CN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B|sinθ</a:t>
            </a:r>
            <a:endParaRPr lang="en-US" altLang="zh-C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表示向量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旋转到向量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所经过的夹角。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两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个向量的叉积是一个带正负号的数值。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A×B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的几何意义为向量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形成的平行四边形的“有向”面积，这个</a:t>
            </a:r>
            <a:r>
              <a:rPr lang="zh-CN" alt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面积有正负。</a:t>
            </a:r>
            <a:endParaRPr lang="en-US" altLang="zh-CN" sz="4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向量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的叉积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A×B</a:t>
            </a:r>
            <a:r>
              <a:rPr lang="zh-CN" alt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  </a:t>
            </a:r>
            <a:r>
              <a:rPr lang="en-US" altLang="zh-CN" sz="4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A.x</a:t>
            </a:r>
            <a:r>
              <a:rPr lang="en-US" altLang="zh-CN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4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B.y</a:t>
            </a:r>
            <a:r>
              <a:rPr lang="en-US" altLang="zh-CN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zh-CN" sz="4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A.y</a:t>
            </a:r>
            <a:r>
              <a:rPr lang="en-US" altLang="zh-CN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4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B.x</a:t>
            </a:r>
            <a:endParaRPr lang="zh-CN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C:\Users\ECUST\AppData\Local\Temp\ksohtml15772\wps2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8826769"/>
            <a:ext cx="10668996" cy="310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9755201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580"/>
              <a:ext cx="29439" cy="13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endParaRPr lang="zh-CN" altLang="en-US" sz="48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460521" y="2621502"/>
            <a:ext cx="219090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4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4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求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 = C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mod n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   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本题考了快速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幂（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代码，</a:t>
            </a:r>
            <a:r>
              <a:rPr lang="en-US" altLang="zh-CN" sz="44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c++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略）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6" name="图片 15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694667" y="93592"/>
            <a:ext cx="8275858" cy="1704490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 descr="7b0a202020202262756c6c6574223a20227b5c2263617465676f727949645c223a31303030352c5c2274656d706c61746549645c223a32303233313332387d220a7d0a"/>
          <p:cNvSpPr txBox="1"/>
          <p:nvPr/>
        </p:nvSpPr>
        <p:spPr>
          <a:xfrm>
            <a:off x="5115612" y="5119037"/>
            <a:ext cx="14982138" cy="68634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def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fastPow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a,b,mod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):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1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while b: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if(b&amp;1):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*a % mod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a = a*a % mod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b&gt;&gt;=1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return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endParaRPr lang="en-US" altLang="zh-CN" sz="4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 = 1001733993063167141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 = 823816093931522017        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 = 20190324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fastPow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C,e,n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))        #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打印结果：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579706994112328949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5548382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7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0414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叉积的应用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内容占位符 2"/>
          <p:cNvSpPr txBox="1">
            <a:spLocks/>
          </p:cNvSpPr>
          <p:nvPr/>
        </p:nvSpPr>
        <p:spPr>
          <a:xfrm>
            <a:off x="981076" y="2717255"/>
            <a:ext cx="20684246" cy="871303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 defTabSz="1828800" eaLnBrk="1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00050" lvl="1" indent="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22860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</a:defRPr>
            </a:lvl3pPr>
            <a:lvl4pPr marL="32004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4pPr>
            <a:lvl5pPr marL="41148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5pPr>
            <a:lvl6pPr marL="50292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6pPr>
            <a:lvl7pPr marL="59436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7pPr>
            <a:lvl8pPr marL="68573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8pPr>
            <a:lvl9pPr marL="77717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）判断向量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的方向关系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若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A×B &gt; 0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的逆时针方向；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若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A×B &lt; 0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的顺时针方向；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若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A×B = 0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共线，可能是同方向的，也可能是反方向的。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）计算两向量构成的平行四边形有向面积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三个点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，以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为公共点，得到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个向量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B-A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C-A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，它们构成的平行四边形，面积是</a:t>
            </a:r>
            <a:r>
              <a:rPr lang="zh-CN" alt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Cross(B-A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C-A);}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如果以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为公共点构成平行四边形，面积是相等的，但是正负不一样。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）计算三点构成的三角形的</a:t>
            </a:r>
            <a:r>
              <a:rPr lang="zh-CN" alt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面积。三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个点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构成的三角形面积，等于平行四边形</a:t>
            </a:r>
            <a:r>
              <a:rPr lang="zh-CN" alt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面积的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二分之一。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680178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0414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例题：三角形的面积  </a:t>
              </a:r>
              <a:r>
                <a:rPr lang="en-US" altLang="zh-CN" sz="5600" b="1" spc="600" dirty="0" err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lanqiaoOJ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题号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1231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内容占位符 2"/>
          <p:cNvSpPr txBox="1">
            <a:spLocks/>
          </p:cNvSpPr>
          <p:nvPr/>
        </p:nvSpPr>
        <p:spPr>
          <a:xfrm>
            <a:off x="1849877" y="3819256"/>
            <a:ext cx="20684246" cy="871303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 defTabSz="1828800" eaLnBrk="1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00050" lvl="1" indent="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22860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</a:defRPr>
            </a:lvl3pPr>
            <a:lvl4pPr marL="32004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4pPr>
            <a:lvl5pPr marL="41148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5pPr>
            <a:lvl6pPr marL="50292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6pPr>
            <a:lvl7pPr marL="59436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7pPr>
            <a:lvl8pPr marL="68573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8pPr>
            <a:lvl9pPr marL="77717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70C0"/>
                </a:solidFill>
              </a:rPr>
              <a:t>【</a:t>
            </a:r>
            <a:r>
              <a:rPr lang="zh-CN" altLang="en-US" dirty="0">
                <a:solidFill>
                  <a:srgbClr val="0070C0"/>
                </a:solidFill>
              </a:rPr>
              <a:t>题目描述</a:t>
            </a:r>
            <a:r>
              <a:rPr lang="en-US" altLang="zh-CN" dirty="0">
                <a:solidFill>
                  <a:srgbClr val="0070C0"/>
                </a:solidFill>
              </a:rPr>
              <a:t>】</a:t>
            </a:r>
            <a:r>
              <a:rPr lang="zh-CN" altLang="en-US" dirty="0"/>
              <a:t>平面直角坐标系中有一个三角形， 请你求出它的面积。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70C0"/>
                </a:solidFill>
              </a:rPr>
              <a:t>【</a:t>
            </a:r>
            <a:r>
              <a:rPr lang="zh-CN" altLang="en-US" dirty="0">
                <a:solidFill>
                  <a:srgbClr val="0070C0"/>
                </a:solidFill>
              </a:rPr>
              <a:t>输入描述</a:t>
            </a:r>
            <a:r>
              <a:rPr lang="en-US" altLang="zh-CN" dirty="0">
                <a:solidFill>
                  <a:srgbClr val="0070C0"/>
                </a:solidFill>
              </a:rPr>
              <a:t>】</a:t>
            </a:r>
            <a:r>
              <a:rPr lang="zh-CN" altLang="en-US" dirty="0"/>
              <a:t>第一行输入一个</a:t>
            </a:r>
            <a:r>
              <a:rPr lang="en-US" altLang="zh-CN" dirty="0"/>
              <a:t>T</a:t>
            </a:r>
            <a:r>
              <a:rPr lang="zh-CN" altLang="en-US" dirty="0"/>
              <a:t>，代表测试次数。每组测试输入有三行，每行一个坐标</a:t>
            </a:r>
            <a:r>
              <a:rPr lang="en-US" altLang="zh-CN" dirty="0"/>
              <a:t>(x, y)</a:t>
            </a:r>
            <a:r>
              <a:rPr lang="zh-CN" altLang="en-US" dirty="0"/>
              <a:t>代表三个点。</a:t>
            </a:r>
            <a:r>
              <a:rPr lang="en-US" altLang="zh-CN" dirty="0"/>
              <a:t>1≤T≤10</a:t>
            </a:r>
            <a:r>
              <a:rPr lang="en-US" altLang="zh-CN" baseline="30000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-10</a:t>
            </a:r>
            <a:r>
              <a:rPr lang="en-US" altLang="zh-CN" baseline="30000" dirty="0"/>
              <a:t>5</a:t>
            </a:r>
            <a:r>
              <a:rPr lang="en-US" altLang="zh-CN" dirty="0"/>
              <a:t>≤x,y≤10</a:t>
            </a:r>
            <a:r>
              <a:rPr lang="en-US" altLang="zh-CN" baseline="30000" dirty="0"/>
              <a:t>5</a:t>
            </a:r>
            <a:r>
              <a:rPr lang="zh-CN" altLang="en-US" dirty="0"/>
              <a:t>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70C0"/>
                </a:solidFill>
              </a:rPr>
              <a:t>【</a:t>
            </a:r>
            <a:r>
              <a:rPr lang="zh-CN" altLang="en-US" dirty="0">
                <a:solidFill>
                  <a:srgbClr val="0070C0"/>
                </a:solidFill>
              </a:rPr>
              <a:t>输出描述</a:t>
            </a:r>
            <a:r>
              <a:rPr lang="en-US" altLang="zh-CN" dirty="0">
                <a:solidFill>
                  <a:srgbClr val="0070C0"/>
                </a:solidFill>
              </a:rPr>
              <a:t>】</a:t>
            </a:r>
            <a:r>
              <a:rPr lang="zh-CN" altLang="en-US" dirty="0"/>
              <a:t>输出一个实数表示三角形面积。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332226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0" name="图片 9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876815" y="-709885"/>
            <a:ext cx="11635135" cy="18043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44709" y="3100902"/>
            <a:ext cx="18492434" cy="99411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#include&lt;bits/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stdc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++.h&gt;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using namespace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struct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Point{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double x, y;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void input(){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scanf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("%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lf%lf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", &amp;x, &amp;y); 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Point(){}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Point(double _x, double _y){x = _x, y = _y;}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Point operator - (Point B){return Point(x-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B.x,y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B.y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);}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定义减法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double Cross(Point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A,Point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B){return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A.x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*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B.y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-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A.y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*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B.x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;}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叉积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double Area2(Point A, Point B, Point C){return Cross(B-A, C-A);}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面积可能为负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main(){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t;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&gt;&gt; t;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while(t--){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Point a, b, c;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a.input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b.input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c.input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double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Area2(a, b, c)* 0.5;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除以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就是三角形的面积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printf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("%.2f\n",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fabs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));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记得取绝对值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return 0;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</p:txBody>
      </p:sp>
      <p:sp>
        <p:nvSpPr>
          <p:cNvPr id="2" name="矩形标注 1"/>
          <p:cNvSpPr/>
          <p:nvPr/>
        </p:nvSpPr>
        <p:spPr>
          <a:xfrm>
            <a:off x="1191237" y="6996418"/>
            <a:ext cx="3628413" cy="1709432"/>
          </a:xfrm>
          <a:prstGeom prst="wedgeRectCallout">
            <a:avLst>
              <a:gd name="adj1" fmla="val 90742"/>
              <a:gd name="adj2" fmla="val -503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4000" dirty="0" smtClean="0">
                <a:solidFill>
                  <a:srgbClr val="FFFF00"/>
                </a:solidFill>
              </a:rPr>
              <a:t>用</a:t>
            </a:r>
            <a:r>
              <a:rPr lang="zh-CN" altLang="en-US" sz="4000" dirty="0">
                <a:solidFill>
                  <a:srgbClr val="FFFF00"/>
                </a:solidFill>
              </a:rPr>
              <a:t>叉积求面积</a:t>
            </a:r>
          </a:p>
        </p:txBody>
      </p:sp>
      <p:pic>
        <p:nvPicPr>
          <p:cNvPr id="9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15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16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1027" y="1215"/>
              <a:ext cx="30414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用叉积求三角形面积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09303412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2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8.8.4 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点和直线的关系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1290692" y="3812051"/>
            <a:ext cx="2200232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二维平面上，点和直线有三种位置关系：点在直线左侧、在右侧、在直线上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用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直线上的两点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，与点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构成两个向量，用叉积的正负判断方向，就能得到位置关系。</a:t>
            </a:r>
          </a:p>
          <a:p>
            <a:pPr algn="l">
              <a:lnSpc>
                <a:spcPct val="150000"/>
              </a:lnSpc>
            </a:pP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也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可以用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三点形成的三角形的面积来确定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和直线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p1p2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的关系。</a:t>
            </a:r>
            <a:endParaRPr 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374628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0414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例题：点和直线关系 </a:t>
              </a:r>
              <a:r>
                <a:rPr lang="en-US" altLang="zh-CN" sz="5600" b="1" spc="600" dirty="0" err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lanqiaoOJ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题号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1240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内容占位符 2"/>
          <p:cNvSpPr txBox="1">
            <a:spLocks/>
          </p:cNvSpPr>
          <p:nvPr/>
        </p:nvSpPr>
        <p:spPr>
          <a:xfrm>
            <a:off x="1558328" y="3441569"/>
            <a:ext cx="20684246" cy="871303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 defTabSz="1828800" eaLnBrk="1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00050" lvl="1" indent="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22860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</a:defRPr>
            </a:lvl3pPr>
            <a:lvl4pPr marL="32004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4pPr>
            <a:lvl5pPr marL="41148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5pPr>
            <a:lvl6pPr marL="50292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6pPr>
            <a:lvl7pPr marL="59436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7pPr>
            <a:lvl8pPr marL="68573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8pPr>
            <a:lvl9pPr marL="77717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70C0"/>
                </a:solidFill>
              </a:rPr>
              <a:t>【</a:t>
            </a:r>
            <a:r>
              <a:rPr lang="zh-CN" altLang="en-US" dirty="0">
                <a:solidFill>
                  <a:srgbClr val="0070C0"/>
                </a:solidFill>
              </a:rPr>
              <a:t>题目描述</a:t>
            </a:r>
            <a:r>
              <a:rPr lang="en-US" altLang="zh-CN" dirty="0">
                <a:solidFill>
                  <a:srgbClr val="0070C0"/>
                </a:solidFill>
              </a:rPr>
              <a:t>】</a:t>
            </a:r>
            <a:r>
              <a:rPr lang="zh-CN" altLang="en-US" dirty="0"/>
              <a:t>平面直角坐标系中有一个点 </a:t>
            </a:r>
            <a:r>
              <a:rPr lang="en-US" altLang="zh-CN" dirty="0"/>
              <a:t>C</a:t>
            </a:r>
            <a:r>
              <a:rPr lang="zh-CN" altLang="en-US" dirty="0"/>
              <a:t>和一条直线 </a:t>
            </a:r>
            <a:r>
              <a:rPr lang="en-US" altLang="zh-CN" dirty="0"/>
              <a:t>AB</a:t>
            </a:r>
            <a:r>
              <a:rPr lang="zh-CN" altLang="en-US" dirty="0"/>
              <a:t>，求点 </a:t>
            </a:r>
            <a:r>
              <a:rPr lang="en-US" altLang="zh-CN" dirty="0"/>
              <a:t>C</a:t>
            </a:r>
            <a:r>
              <a:rPr lang="zh-CN" altLang="en-US" dirty="0"/>
              <a:t>和直线 </a:t>
            </a:r>
            <a:r>
              <a:rPr lang="en-US" altLang="zh-CN" dirty="0"/>
              <a:t>AB</a:t>
            </a:r>
            <a:r>
              <a:rPr lang="zh-CN" altLang="en-US" dirty="0"/>
              <a:t>的位置关系。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70C0"/>
                </a:solidFill>
              </a:rPr>
              <a:t>【</a:t>
            </a:r>
            <a:r>
              <a:rPr lang="zh-CN" altLang="en-US" dirty="0">
                <a:solidFill>
                  <a:srgbClr val="0070C0"/>
                </a:solidFill>
              </a:rPr>
              <a:t>输入描述</a:t>
            </a:r>
            <a:r>
              <a:rPr lang="en-US" altLang="zh-CN" dirty="0">
                <a:solidFill>
                  <a:srgbClr val="0070C0"/>
                </a:solidFill>
              </a:rPr>
              <a:t>】</a:t>
            </a:r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行是整数</a:t>
            </a:r>
            <a:r>
              <a:rPr lang="en-US" altLang="zh-CN" dirty="0"/>
              <a:t>T</a:t>
            </a:r>
            <a:r>
              <a:rPr lang="zh-CN" altLang="en-US" dirty="0"/>
              <a:t>，表示测试数量。每组测试输入三行，每行一个坐标</a:t>
            </a:r>
            <a:r>
              <a:rPr lang="en-US" altLang="zh-CN" dirty="0"/>
              <a:t>(x, y)</a:t>
            </a:r>
            <a:r>
              <a:rPr lang="zh-CN" altLang="en-US" dirty="0"/>
              <a:t>分别代表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、</a:t>
            </a:r>
            <a:r>
              <a:rPr lang="en-US" altLang="zh-CN" dirty="0"/>
              <a:t>C</a:t>
            </a:r>
            <a:r>
              <a:rPr lang="zh-CN" altLang="en-US" dirty="0"/>
              <a:t>三点。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70C0"/>
                </a:solidFill>
              </a:rPr>
              <a:t>【</a:t>
            </a:r>
            <a:r>
              <a:rPr lang="zh-CN" altLang="en-US" dirty="0">
                <a:solidFill>
                  <a:srgbClr val="0070C0"/>
                </a:solidFill>
              </a:rPr>
              <a:t>输出描述</a:t>
            </a:r>
            <a:r>
              <a:rPr lang="en-US" altLang="zh-CN" dirty="0">
                <a:solidFill>
                  <a:srgbClr val="0070C0"/>
                </a:solidFill>
              </a:rPr>
              <a:t>】</a:t>
            </a:r>
            <a:r>
              <a:rPr lang="zh-CN" altLang="en-US" dirty="0"/>
              <a:t>如果点</a:t>
            </a:r>
            <a:r>
              <a:rPr lang="en-US" altLang="zh-CN" dirty="0"/>
              <a:t>C</a:t>
            </a:r>
            <a:r>
              <a:rPr lang="zh-CN" altLang="en-US" dirty="0"/>
              <a:t>在直线</a:t>
            </a:r>
            <a:r>
              <a:rPr lang="en-US" altLang="zh-CN" dirty="0"/>
              <a:t>AB</a:t>
            </a:r>
            <a:r>
              <a:rPr lang="zh-CN" altLang="en-US" dirty="0"/>
              <a:t>上，输出</a:t>
            </a:r>
            <a:r>
              <a:rPr lang="en-US" altLang="zh-CN" dirty="0"/>
              <a:t>IN</a:t>
            </a:r>
            <a:r>
              <a:rPr lang="zh-CN" altLang="en-US" dirty="0"/>
              <a:t>，如果点</a:t>
            </a:r>
            <a:r>
              <a:rPr lang="en-US" altLang="zh-CN" dirty="0"/>
              <a:t>C</a:t>
            </a:r>
            <a:r>
              <a:rPr lang="zh-CN" altLang="en-US" dirty="0"/>
              <a:t>在直线</a:t>
            </a:r>
            <a:r>
              <a:rPr lang="en-US" altLang="zh-CN" dirty="0"/>
              <a:t>AB</a:t>
            </a:r>
            <a:r>
              <a:rPr lang="zh-CN" altLang="en-US" dirty="0"/>
              <a:t>左侧，输出</a:t>
            </a:r>
            <a:r>
              <a:rPr lang="en-US" altLang="zh-CN" dirty="0"/>
              <a:t>L</a:t>
            </a:r>
            <a:r>
              <a:rPr lang="zh-CN" altLang="en-US" dirty="0"/>
              <a:t>，如果点</a:t>
            </a:r>
            <a:r>
              <a:rPr lang="en-US" altLang="zh-CN" dirty="0"/>
              <a:t>C</a:t>
            </a:r>
            <a:r>
              <a:rPr lang="zh-CN" altLang="en-US" dirty="0"/>
              <a:t>在直线</a:t>
            </a:r>
            <a:r>
              <a:rPr lang="en-US" altLang="zh-CN" dirty="0"/>
              <a:t>AB</a:t>
            </a:r>
            <a:r>
              <a:rPr lang="zh-CN" altLang="en-US" dirty="0"/>
              <a:t>右侧输出</a:t>
            </a:r>
            <a:r>
              <a:rPr lang="en-US" altLang="zh-CN" dirty="0"/>
              <a:t>R</a:t>
            </a:r>
            <a:r>
              <a:rPr lang="zh-CN" altLang="en-US" dirty="0"/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354069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0414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内容占位符 2"/>
          <p:cNvSpPr txBox="1">
            <a:spLocks/>
          </p:cNvSpPr>
          <p:nvPr/>
        </p:nvSpPr>
        <p:spPr>
          <a:xfrm>
            <a:off x="2080592" y="3481326"/>
            <a:ext cx="20684246" cy="871303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 defTabSz="1828800" eaLnBrk="1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00050" lvl="1" indent="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22860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</a:defRPr>
            </a:lvl3pPr>
            <a:lvl4pPr marL="32004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4pPr>
            <a:lvl5pPr marL="41148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5pPr>
            <a:lvl6pPr marL="50292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6pPr>
            <a:lvl7pPr marL="59436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7pPr>
            <a:lvl8pPr marL="68573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8pPr>
            <a:lvl9pPr marL="77717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/>
              <a:t>设直线上两个点是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，判断的点为</a:t>
            </a:r>
            <a:r>
              <a:rPr lang="en-US" altLang="zh-CN" dirty="0"/>
              <a:t>C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 smtClean="0"/>
              <a:t>S(A</a:t>
            </a:r>
            <a:r>
              <a:rPr lang="en-US" altLang="zh-CN" dirty="0"/>
              <a:t>, B, C)</a:t>
            </a:r>
            <a:r>
              <a:rPr lang="zh-CN" altLang="en-US" dirty="0"/>
              <a:t>是三个点围成的三角形面积。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/>
              <a:t>    如果</a:t>
            </a:r>
            <a:r>
              <a:rPr lang="en-US" altLang="zh-CN" dirty="0"/>
              <a:t>S(A, B, C)</a:t>
            </a:r>
            <a:r>
              <a:rPr lang="zh-CN" altLang="en-US" dirty="0"/>
              <a:t>为正数，则</a:t>
            </a:r>
            <a:r>
              <a:rPr lang="en-US" altLang="zh-CN" dirty="0"/>
              <a:t>C</a:t>
            </a:r>
            <a:r>
              <a:rPr lang="zh-CN" altLang="en-US" dirty="0"/>
              <a:t>在直线</a:t>
            </a:r>
            <a:r>
              <a:rPr lang="en-US" altLang="zh-CN" dirty="0"/>
              <a:t>AB</a:t>
            </a:r>
            <a:r>
              <a:rPr lang="zh-CN" altLang="en-US" dirty="0"/>
              <a:t>的左侧；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/>
              <a:t>    如果</a:t>
            </a:r>
            <a:r>
              <a:rPr lang="en-US" altLang="zh-CN" dirty="0"/>
              <a:t>S(A, B, C)</a:t>
            </a:r>
            <a:r>
              <a:rPr lang="zh-CN" altLang="en-US" dirty="0"/>
              <a:t>为负数，则</a:t>
            </a:r>
            <a:r>
              <a:rPr lang="en-US" altLang="zh-CN" dirty="0"/>
              <a:t>C</a:t>
            </a:r>
            <a:r>
              <a:rPr lang="zh-CN" altLang="en-US" dirty="0"/>
              <a:t>在直线</a:t>
            </a:r>
            <a:r>
              <a:rPr lang="en-US" altLang="zh-CN" dirty="0"/>
              <a:t>AB</a:t>
            </a:r>
            <a:r>
              <a:rPr lang="zh-CN" altLang="en-US" dirty="0"/>
              <a:t>的右侧；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/>
              <a:t>    如果</a:t>
            </a:r>
            <a:r>
              <a:rPr lang="en-US" altLang="zh-CN" dirty="0"/>
              <a:t>S(A, B, C)</a:t>
            </a:r>
            <a:r>
              <a:rPr lang="zh-CN" altLang="en-US" dirty="0"/>
              <a:t>为</a:t>
            </a:r>
            <a:r>
              <a:rPr lang="en-US" altLang="zh-CN" dirty="0"/>
              <a:t>0</a:t>
            </a:r>
            <a:r>
              <a:rPr lang="zh-CN" altLang="en-US" dirty="0"/>
              <a:t>，则</a:t>
            </a:r>
            <a:r>
              <a:rPr lang="en-US" altLang="zh-CN" dirty="0"/>
              <a:t>C</a:t>
            </a:r>
            <a:r>
              <a:rPr lang="zh-CN" altLang="en-US" dirty="0"/>
              <a:t>在直线</a:t>
            </a:r>
            <a:r>
              <a:rPr lang="en-US" altLang="zh-CN" dirty="0"/>
              <a:t>AB</a:t>
            </a:r>
            <a:r>
              <a:rPr lang="zh-CN" altLang="en-US" dirty="0"/>
              <a:t>上。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838695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0" name="图片 9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9310832" y="-444584"/>
            <a:ext cx="13605040" cy="1471612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9821962" y="-2542993"/>
            <a:ext cx="14335127" cy="167122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#include&lt;bits/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stdc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++.h&gt;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using namespace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const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double pi =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acos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(-1.0);  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高精度圆周率</a:t>
            </a:r>
          </a:p>
          <a:p>
            <a:pPr algn="l"/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const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double eps = 1e-8;       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偏差值</a:t>
            </a:r>
          </a:p>
          <a:p>
            <a:pPr algn="l"/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sgn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(double x){             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判断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是否等于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if(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fabs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(x) &lt; eps)  return 0;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else return x&lt;0?-1:1;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  <a:p>
            <a:pPr algn="l"/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struct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Point{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double x, y;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void input(){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scanf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("%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lf%lf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", &amp;x, &amp;y); }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Point(){}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Point(double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x,double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y):x(x),y(y){}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Point operator + (Point B){return Point(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x+B.x,y+B.y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);}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Point operator - (Point B){return Point(x-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B.x,y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B.y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);}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double Cross(Point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A,Point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B){return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A.x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*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B.y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-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A.y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*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B.x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;}</a:t>
            </a:r>
          </a:p>
          <a:p>
            <a:pPr algn="l"/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struct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Line{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Point p1,p2;       //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线上的两个点</a:t>
            </a:r>
          </a:p>
          <a:p>
            <a:pPr algn="l"/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Line(){}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Line(Point p1,Point p2):p1(p1),p2(p2){}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};</a:t>
            </a:r>
          </a:p>
          <a:p>
            <a:pPr algn="l"/>
            <a:r>
              <a:rPr lang="en-US" altLang="zh-CN" sz="36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6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Point_line_relation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(Point p, Line v){</a:t>
            </a:r>
          </a:p>
          <a:p>
            <a:pPr algn="l"/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6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c = </a:t>
            </a:r>
            <a:r>
              <a:rPr lang="en-US" altLang="zh-CN" sz="36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sgn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(Cross(p-v.p1,v.p2-v.p1));</a:t>
            </a:r>
          </a:p>
          <a:p>
            <a:pPr algn="l"/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if(c &lt; 0)return 1;       //1</a:t>
            </a:r>
            <a:r>
              <a:rPr lang="zh-CN" altLang="en-US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</a:t>
            </a:r>
            <a:r>
              <a:rPr lang="zh-CN" altLang="en-US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的左边</a:t>
            </a:r>
          </a:p>
          <a:p>
            <a:pPr algn="l"/>
            <a:r>
              <a:rPr lang="zh-CN" altLang="en-US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if(c &gt; 0)return 2;       //2</a:t>
            </a:r>
            <a:r>
              <a:rPr lang="zh-CN" altLang="en-US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</a:t>
            </a:r>
            <a:r>
              <a:rPr lang="zh-CN" altLang="en-US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的右边</a:t>
            </a:r>
          </a:p>
          <a:p>
            <a:pPr algn="l"/>
            <a:r>
              <a:rPr lang="zh-CN" altLang="en-US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return 0;                //0</a:t>
            </a:r>
            <a:r>
              <a:rPr lang="zh-CN" altLang="en-US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</a:t>
            </a:r>
            <a:r>
              <a:rPr lang="zh-CN" altLang="en-US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</a:t>
            </a:r>
          </a:p>
          <a:p>
            <a:pPr algn="l"/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  <a:p>
            <a:pPr algn="l"/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main(){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t;    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cin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&gt;&gt; t;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while(t--){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Point a, b, c;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a.input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();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b.input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();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c.input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Line v;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v=Line(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a,b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pos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Point_line_relation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(c, v);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pos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==1)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cout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&lt;&lt;"L"&lt;&lt;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endl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pos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==2)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cout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&lt;&lt;"R"&lt;&lt;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endl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pos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==0)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cout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&lt;&lt;"IN"&lt;&lt;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endl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}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return 0;</a:t>
            </a: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</p:txBody>
      </p:sp>
      <p:pic>
        <p:nvPicPr>
          <p:cNvPr id="9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247651" y="3929577"/>
            <a:ext cx="9086848" cy="433812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 defTabSz="1828800" eaLnBrk="1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00050" lvl="1" indent="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22860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</a:defRPr>
            </a:lvl3pPr>
            <a:lvl4pPr marL="32004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4pPr>
            <a:lvl5pPr marL="41148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5pPr>
            <a:lvl6pPr marL="50292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6pPr>
            <a:lvl7pPr marL="59436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7pPr>
            <a:lvl8pPr marL="68573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8pPr>
            <a:lvl9pPr marL="77717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000" dirty="0" smtClean="0"/>
              <a:t>S(A</a:t>
            </a:r>
            <a:r>
              <a:rPr lang="en-US" altLang="zh-CN" sz="4000" dirty="0"/>
              <a:t>, B, C)</a:t>
            </a:r>
            <a:r>
              <a:rPr lang="zh-CN" altLang="en-US" sz="4000" dirty="0"/>
              <a:t>是三个点围成的三角形面积。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000" dirty="0" smtClean="0"/>
              <a:t>S(A</a:t>
            </a:r>
            <a:r>
              <a:rPr lang="en-US" altLang="zh-CN" sz="4000" dirty="0"/>
              <a:t>, B, C)</a:t>
            </a:r>
            <a:r>
              <a:rPr lang="zh-CN" altLang="en-US" sz="4000" dirty="0"/>
              <a:t>为正数</a:t>
            </a:r>
            <a:r>
              <a:rPr lang="zh-CN" altLang="en-US" sz="4000" dirty="0" smtClean="0"/>
              <a:t>，</a:t>
            </a:r>
            <a:r>
              <a:rPr lang="en-US" altLang="zh-CN" sz="4000" dirty="0" smtClean="0"/>
              <a:t>C</a:t>
            </a:r>
            <a:r>
              <a:rPr lang="zh-CN" altLang="en-US" sz="4000" dirty="0"/>
              <a:t>在直线</a:t>
            </a:r>
            <a:r>
              <a:rPr lang="en-US" altLang="zh-CN" sz="4000" dirty="0"/>
              <a:t>AB</a:t>
            </a:r>
            <a:r>
              <a:rPr lang="zh-CN" altLang="en-US" sz="4000" dirty="0"/>
              <a:t>的左侧；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000" dirty="0" smtClean="0"/>
              <a:t>S(A</a:t>
            </a:r>
            <a:r>
              <a:rPr lang="en-US" altLang="zh-CN" sz="4000" dirty="0"/>
              <a:t>, B, C)</a:t>
            </a:r>
            <a:r>
              <a:rPr lang="zh-CN" altLang="en-US" sz="4000" dirty="0"/>
              <a:t>为负数</a:t>
            </a:r>
            <a:r>
              <a:rPr lang="zh-CN" altLang="en-US" sz="4000" dirty="0" smtClean="0"/>
              <a:t>，</a:t>
            </a:r>
            <a:r>
              <a:rPr lang="en-US" altLang="zh-CN" sz="4000" dirty="0" smtClean="0"/>
              <a:t>C</a:t>
            </a:r>
            <a:r>
              <a:rPr lang="zh-CN" altLang="en-US" sz="4000" dirty="0"/>
              <a:t>在直线</a:t>
            </a:r>
            <a:r>
              <a:rPr lang="en-US" altLang="zh-CN" sz="4000" dirty="0"/>
              <a:t>AB</a:t>
            </a:r>
            <a:r>
              <a:rPr lang="zh-CN" altLang="en-US" sz="4000" dirty="0"/>
              <a:t>的右侧；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000" dirty="0" smtClean="0"/>
              <a:t>S(A</a:t>
            </a:r>
            <a:r>
              <a:rPr lang="en-US" altLang="zh-CN" sz="4000" dirty="0"/>
              <a:t>, B, C)</a:t>
            </a:r>
            <a:r>
              <a:rPr lang="zh-CN" altLang="en-US" sz="4000" dirty="0"/>
              <a:t>为</a:t>
            </a:r>
            <a:r>
              <a:rPr lang="en-US" altLang="zh-CN" sz="4000" dirty="0"/>
              <a:t>0</a:t>
            </a:r>
            <a:r>
              <a:rPr lang="zh-CN" altLang="en-US" sz="4000" dirty="0" smtClean="0"/>
              <a:t>，</a:t>
            </a:r>
            <a:r>
              <a:rPr lang="en-US" altLang="zh-CN" sz="4000" dirty="0" smtClean="0"/>
              <a:t>C</a:t>
            </a:r>
            <a:r>
              <a:rPr lang="zh-CN" altLang="en-US" sz="4000" dirty="0"/>
              <a:t>在直线</a:t>
            </a:r>
            <a:r>
              <a:rPr lang="en-US" altLang="zh-CN" sz="4000" dirty="0"/>
              <a:t>AB</a:t>
            </a:r>
            <a:r>
              <a:rPr lang="zh-CN" altLang="en-US" sz="4000" dirty="0"/>
              <a:t>上。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692957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2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点和线段的关系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1638561" y="4066327"/>
            <a:ext cx="220023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判断点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是否在线段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v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上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先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用叉积判断是否共线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；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然后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用点积看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v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的两个端点产生的角是否是钝角（实际上应该是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180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度角）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7003612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0414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例题：点和线段关系 </a:t>
              </a:r>
              <a:r>
                <a:rPr lang="en-US" altLang="zh-CN" sz="5600" b="1" spc="600" dirty="0" err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lanqiaoOJ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题号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1242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内容占位符 2"/>
          <p:cNvSpPr txBox="1">
            <a:spLocks/>
          </p:cNvSpPr>
          <p:nvPr/>
        </p:nvSpPr>
        <p:spPr>
          <a:xfrm>
            <a:off x="1685321" y="3719865"/>
            <a:ext cx="20684246" cy="871303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 defTabSz="1828800" eaLnBrk="1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00050" lvl="1" indent="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22860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</a:defRPr>
            </a:lvl3pPr>
            <a:lvl4pPr marL="32004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4pPr>
            <a:lvl5pPr marL="41148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5pPr>
            <a:lvl6pPr marL="50292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6pPr>
            <a:lvl7pPr marL="59436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7pPr>
            <a:lvl8pPr marL="68573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8pPr>
            <a:lvl9pPr marL="77717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 smtClean="0">
                <a:solidFill>
                  <a:srgbClr val="0070C0"/>
                </a:solidFill>
              </a:rPr>
              <a:t>【</a:t>
            </a:r>
            <a:r>
              <a:rPr lang="zh-CN" altLang="en-US" dirty="0">
                <a:solidFill>
                  <a:srgbClr val="0070C0"/>
                </a:solidFill>
              </a:rPr>
              <a:t>题目描述</a:t>
            </a:r>
            <a:r>
              <a:rPr lang="en-US" altLang="zh-CN" dirty="0">
                <a:solidFill>
                  <a:srgbClr val="0070C0"/>
                </a:solidFill>
              </a:rPr>
              <a:t>】 </a:t>
            </a:r>
            <a:r>
              <a:rPr lang="zh-CN" altLang="en-US" dirty="0"/>
              <a:t>平面直角坐标系中有一个点 </a:t>
            </a:r>
            <a:r>
              <a:rPr lang="en-US" altLang="zh-CN" dirty="0"/>
              <a:t>C </a:t>
            </a:r>
            <a:r>
              <a:rPr lang="zh-CN" altLang="en-US" dirty="0"/>
              <a:t>和一条线段 </a:t>
            </a:r>
            <a:r>
              <a:rPr lang="en-US" altLang="zh-CN" dirty="0"/>
              <a:t>AB ,</a:t>
            </a:r>
            <a:r>
              <a:rPr lang="zh-CN" altLang="en-US" dirty="0"/>
              <a:t>求点 </a:t>
            </a:r>
            <a:r>
              <a:rPr lang="en-US" altLang="zh-CN" dirty="0"/>
              <a:t>C</a:t>
            </a:r>
            <a:r>
              <a:rPr lang="zh-CN" altLang="en-US" dirty="0"/>
              <a:t>和线段 </a:t>
            </a:r>
            <a:r>
              <a:rPr lang="en-US" altLang="zh-CN" dirty="0"/>
              <a:t>AB</a:t>
            </a:r>
            <a:r>
              <a:rPr lang="zh-CN" altLang="en-US" dirty="0"/>
              <a:t>的位置关系。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70C0"/>
                </a:solidFill>
              </a:rPr>
              <a:t>【</a:t>
            </a:r>
            <a:r>
              <a:rPr lang="zh-CN" altLang="en-US" dirty="0">
                <a:solidFill>
                  <a:srgbClr val="0070C0"/>
                </a:solidFill>
              </a:rPr>
              <a:t>输入描述</a:t>
            </a:r>
            <a:r>
              <a:rPr lang="en-US" altLang="zh-CN" dirty="0">
                <a:solidFill>
                  <a:srgbClr val="0070C0"/>
                </a:solidFill>
              </a:rPr>
              <a:t>】</a:t>
            </a:r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行是整数</a:t>
            </a:r>
            <a:r>
              <a:rPr lang="en-US" altLang="zh-CN" dirty="0"/>
              <a:t>T</a:t>
            </a:r>
            <a:r>
              <a:rPr lang="zh-CN" altLang="en-US" dirty="0"/>
              <a:t>，表示测试数量。每组测试输入三行，每行一个坐标</a:t>
            </a:r>
            <a:r>
              <a:rPr lang="en-US" altLang="zh-CN" dirty="0"/>
              <a:t>(x, y)</a:t>
            </a:r>
            <a:r>
              <a:rPr lang="zh-CN" altLang="en-US" dirty="0"/>
              <a:t>分别代表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、</a:t>
            </a:r>
            <a:r>
              <a:rPr lang="en-US" altLang="zh-CN" dirty="0"/>
              <a:t>C</a:t>
            </a:r>
            <a:r>
              <a:rPr lang="zh-CN" altLang="en-US" dirty="0"/>
              <a:t>三点。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70C0"/>
                </a:solidFill>
              </a:rPr>
              <a:t>【</a:t>
            </a:r>
            <a:r>
              <a:rPr lang="zh-CN" altLang="en-US" dirty="0">
                <a:solidFill>
                  <a:srgbClr val="0070C0"/>
                </a:solidFill>
              </a:rPr>
              <a:t>输出描述</a:t>
            </a:r>
            <a:r>
              <a:rPr lang="en-US" altLang="zh-CN" dirty="0">
                <a:solidFill>
                  <a:srgbClr val="0070C0"/>
                </a:solidFill>
              </a:rPr>
              <a:t>】</a:t>
            </a:r>
            <a:r>
              <a:rPr lang="zh-CN" altLang="en-US" dirty="0"/>
              <a:t>如果点</a:t>
            </a:r>
            <a:r>
              <a:rPr lang="en-US" altLang="zh-CN" dirty="0"/>
              <a:t>C</a:t>
            </a:r>
            <a:r>
              <a:rPr lang="zh-CN" altLang="en-US" dirty="0"/>
              <a:t>在线段</a:t>
            </a:r>
            <a:r>
              <a:rPr lang="en-US" altLang="zh-CN" dirty="0"/>
              <a:t>AB</a:t>
            </a:r>
            <a:r>
              <a:rPr lang="zh-CN" altLang="en-US" dirty="0"/>
              <a:t>上，输出</a:t>
            </a:r>
            <a:r>
              <a:rPr lang="en-US" altLang="zh-CN" dirty="0"/>
              <a:t>Yes</a:t>
            </a:r>
            <a:r>
              <a:rPr lang="zh-CN" altLang="en-US" dirty="0"/>
              <a:t>，否则输出</a:t>
            </a:r>
            <a:r>
              <a:rPr lang="en-US" altLang="zh-CN" dirty="0"/>
              <a:t>No</a:t>
            </a:r>
            <a:r>
              <a:rPr lang="zh-CN" altLang="en-US" dirty="0"/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190299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0" name="图片 9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425542" y="-2227942"/>
            <a:ext cx="13919202" cy="1837508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7153275" y="-2076301"/>
            <a:ext cx="20598039" cy="192975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#include&lt;bits/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stdc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++.h&gt;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using namespace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const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double eps = 1e-8;  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偏差值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sgn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(double x){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判断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是否等于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if(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fabs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(x) &lt; eps)  return 0;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else return x&lt;0?-1:1;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struct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Point{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double x, y;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void input(){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scanf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("%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lf%lf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", &amp;x, &amp;y); 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Point(){}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Point(double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x,double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y):x(x),y(y){}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Point operator + (Point B){return Point(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x+B.x,y+B.y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);}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Point operator - (Point B){return Point(x-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B.x,y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B.y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);}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};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typedef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Point Vector;              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定义向量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double Cross(Point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A,Point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B){return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A.x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*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B.y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-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A.y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*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B.x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;}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叉积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double Dot(Vector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A,Vector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B){return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A.x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*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B.x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+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A.y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*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B.y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;}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点积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struct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Line{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Point p1,p2; 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线上的两个点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Line(){}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Line(Point p1,Point p2):p1(p1),p2(p2){}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};</a:t>
            </a:r>
          </a:p>
          <a:p>
            <a:pPr algn="l"/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bool </a:t>
            </a:r>
            <a:r>
              <a:rPr lang="en-US" altLang="zh-CN" sz="32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Point_on_seg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(Point p, Line v){ //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点和线段：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 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点不在线段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上；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 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点在线段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</a:t>
            </a:r>
          </a:p>
          <a:p>
            <a:pPr algn="l"/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return </a:t>
            </a:r>
            <a:r>
              <a:rPr lang="en-US" altLang="zh-CN" sz="32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sgn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(Cross(p-v.p1, v.p2-v.p1)) == 0 &amp;&amp; </a:t>
            </a:r>
            <a:r>
              <a:rPr lang="en-US" altLang="zh-CN" sz="32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sgn</a:t>
            </a:r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(Dot(p - v.p1, p- v.p2)) &lt;= 0;</a:t>
            </a:r>
          </a:p>
          <a:p>
            <a:pPr algn="l"/>
            <a:r>
              <a:rPr lang="en-US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main(){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t;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&gt;&gt; t;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while(t--){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Point a, b, c;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a.input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b.input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c.input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Line v;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v=Line(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a,b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Point_on_seg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(c, v);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==0)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cout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&lt;&lt;"No"&lt;&lt;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endl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==1)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cout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&lt;&lt;"Yes"&lt;&lt;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endl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return 0;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</p:txBody>
      </p:sp>
      <p:pic>
        <p:nvPicPr>
          <p:cNvPr id="9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247651" y="3929577"/>
            <a:ext cx="5732235" cy="433812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 defTabSz="1828800" eaLnBrk="1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00050" lvl="1" indent="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22860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</a:defRPr>
            </a:lvl3pPr>
            <a:lvl4pPr marL="32004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4pPr>
            <a:lvl5pPr marL="41148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5pPr>
            <a:lvl6pPr marL="50292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6pPr>
            <a:lvl7pPr marL="59436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7pPr>
            <a:lvl8pPr marL="68573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8pPr>
            <a:lvl9pPr marL="77717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4000" dirty="0"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先用叉积判断是否共线；</a:t>
            </a:r>
            <a:endParaRPr lang="en-US" altLang="zh-CN" sz="4000" dirty="0"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4000" dirty="0"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然后用点积看</a:t>
            </a:r>
            <a:r>
              <a:rPr lang="en-US" altLang="zh-CN" sz="4000" dirty="0"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</a:t>
            </a:r>
            <a:r>
              <a:rPr lang="zh-CN" altLang="en-US" sz="4000" dirty="0"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和</a:t>
            </a:r>
            <a:r>
              <a:rPr lang="en-US" altLang="zh-CN" sz="4000" dirty="0"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v</a:t>
            </a:r>
            <a:r>
              <a:rPr lang="zh-CN" altLang="en-US" sz="4000" dirty="0"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的两个端点产生的角是否是钝角（实际上应该是</a:t>
            </a:r>
            <a:r>
              <a:rPr lang="en-US" altLang="zh-CN" sz="4000" dirty="0"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180</a:t>
            </a:r>
            <a:r>
              <a:rPr lang="zh-CN" altLang="en-US" sz="4000" dirty="0"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度角）。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885582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21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8.3 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矩阵乘法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46" y="2748635"/>
            <a:ext cx="2290658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列（记为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m×n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）的矩阵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，用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二维数组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matrix[][]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来存储，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matrix[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][j]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是第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行第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列的元素。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两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个矩阵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相乘，要求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的列数等于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的行数，设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m×n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n×u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，那么乘积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 = AB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的行和列是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m×u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矩阵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乘法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 = 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zh-CN" altLang="en-US" sz="40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050" name="Picture 2" descr="C:\Users\ECUST\AppData\Local\Temp\ksohtml10040\wps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188" y="5730874"/>
            <a:ext cx="6467475" cy="80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/>
          <p:cNvPicPr/>
          <p:nvPr/>
        </p:nvPicPr>
        <p:blipFill>
          <a:blip r:embed="rId6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0439399" y="-1714498"/>
            <a:ext cx="4200528" cy="22564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2553387" y="7982814"/>
            <a:ext cx="20278038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=1;i&lt;=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m;i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  </a:t>
            </a:r>
            <a:r>
              <a:rPr lang="en-US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注：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的先后顺序没关系，因为对于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c[][]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来说都一样</a:t>
            </a:r>
          </a:p>
          <a:p>
            <a:pPr algn="l"/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j=1;j&lt;=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u;j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for(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k=1;k&lt;=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n;k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c[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][j] += a[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][k] * b[k][j]);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198484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2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0414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点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到直线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距离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内容占位符 2"/>
          <p:cNvSpPr txBox="1">
            <a:spLocks/>
          </p:cNvSpPr>
          <p:nvPr/>
        </p:nvSpPr>
        <p:spPr>
          <a:xfrm>
            <a:off x="1558328" y="3580717"/>
            <a:ext cx="20684246" cy="871303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 defTabSz="1828800" eaLnBrk="1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00050" lvl="1" indent="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22860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</a:defRPr>
            </a:lvl3pPr>
            <a:lvl4pPr marL="32004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4pPr>
            <a:lvl5pPr marL="41148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5pPr>
            <a:lvl6pPr marL="50292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6pPr>
            <a:lvl7pPr marL="59436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7pPr>
            <a:lvl8pPr marL="68573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8pPr>
            <a:lvl9pPr marL="77717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/>
              <a:t>已知点</a:t>
            </a:r>
            <a:r>
              <a:rPr lang="en-US" altLang="zh-CN" dirty="0"/>
              <a:t>p</a:t>
            </a:r>
            <a:r>
              <a:rPr lang="zh-CN" altLang="en-US" dirty="0"/>
              <a:t>和直线</a:t>
            </a:r>
            <a:r>
              <a:rPr lang="en-US" altLang="zh-CN" dirty="0"/>
              <a:t>v(p1,p2)</a:t>
            </a:r>
            <a:r>
              <a:rPr lang="zh-CN" altLang="en-US" dirty="0"/>
              <a:t>，求</a:t>
            </a:r>
            <a:r>
              <a:rPr lang="en-US" altLang="zh-CN" dirty="0"/>
              <a:t>p</a:t>
            </a:r>
            <a:r>
              <a:rPr lang="zh-CN" altLang="en-US" dirty="0"/>
              <a:t>到</a:t>
            </a:r>
            <a:r>
              <a:rPr lang="en-US" altLang="zh-CN" dirty="0"/>
              <a:t>v</a:t>
            </a:r>
            <a:r>
              <a:rPr lang="zh-CN" altLang="en-US" dirty="0"/>
              <a:t>的距离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 smtClean="0"/>
              <a:t>首先</a:t>
            </a:r>
            <a:r>
              <a:rPr lang="zh-CN" altLang="en-US" dirty="0"/>
              <a:t>用叉积求</a:t>
            </a:r>
            <a:r>
              <a:rPr lang="en-US" altLang="zh-CN" dirty="0"/>
              <a:t>p</a:t>
            </a:r>
            <a:r>
              <a:rPr lang="zh-CN" altLang="en-US" dirty="0"/>
              <a:t>、</a:t>
            </a:r>
            <a:r>
              <a:rPr lang="en-US" altLang="zh-CN" dirty="0"/>
              <a:t>p1</a:t>
            </a:r>
            <a:r>
              <a:rPr lang="zh-CN" altLang="en-US" dirty="0"/>
              <a:t>、</a:t>
            </a:r>
            <a:r>
              <a:rPr lang="en-US" altLang="zh-CN" dirty="0"/>
              <a:t>p2</a:t>
            </a:r>
            <a:r>
              <a:rPr lang="zh-CN" altLang="en-US" dirty="0"/>
              <a:t>构成的平行四边形面积，然后用面积除以平行四边形的底边长，也就是线段</a:t>
            </a:r>
            <a:r>
              <a:rPr lang="en-US" altLang="zh-CN" dirty="0"/>
              <a:t>(p1, p2)</a:t>
            </a:r>
            <a:r>
              <a:rPr lang="zh-CN" altLang="en-US" dirty="0"/>
              <a:t>的长度，就得到了平行四边形的高，即</a:t>
            </a:r>
            <a:r>
              <a:rPr lang="en-US" altLang="zh-CN" dirty="0"/>
              <a:t>p</a:t>
            </a:r>
            <a:r>
              <a:rPr lang="zh-CN" altLang="en-US" dirty="0"/>
              <a:t>点到直线的距离。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494445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0414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例题：点到直线距离 </a:t>
              </a:r>
              <a:r>
                <a:rPr lang="en-US" altLang="zh-CN" sz="5600" b="1" spc="600" dirty="0" err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lanqiaoOJ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题号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1286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内容占位符 2"/>
          <p:cNvSpPr txBox="1">
            <a:spLocks/>
          </p:cNvSpPr>
          <p:nvPr/>
        </p:nvSpPr>
        <p:spPr>
          <a:xfrm>
            <a:off x="1685321" y="3660230"/>
            <a:ext cx="20684246" cy="871303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 defTabSz="1828800" eaLnBrk="1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00050" lvl="1" indent="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22860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</a:defRPr>
            </a:lvl3pPr>
            <a:lvl4pPr marL="32004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4pPr>
            <a:lvl5pPr marL="41148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5pPr>
            <a:lvl6pPr marL="50292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6pPr>
            <a:lvl7pPr marL="59436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7pPr>
            <a:lvl8pPr marL="68573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8pPr>
            <a:lvl9pPr marL="77717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70C0"/>
                </a:solidFill>
              </a:rPr>
              <a:t>【</a:t>
            </a:r>
            <a:r>
              <a:rPr lang="zh-CN" altLang="en-US" dirty="0">
                <a:solidFill>
                  <a:srgbClr val="0070C0"/>
                </a:solidFill>
              </a:rPr>
              <a:t>题目描述</a:t>
            </a:r>
            <a:r>
              <a:rPr lang="en-US" altLang="zh-CN" dirty="0">
                <a:solidFill>
                  <a:srgbClr val="0070C0"/>
                </a:solidFill>
              </a:rPr>
              <a:t>】 </a:t>
            </a:r>
            <a:r>
              <a:rPr lang="zh-CN" altLang="en-US" dirty="0"/>
              <a:t>平面直角坐标系中有一个点 </a:t>
            </a:r>
            <a:r>
              <a:rPr lang="en-US" altLang="zh-CN" dirty="0"/>
              <a:t>C </a:t>
            </a:r>
            <a:r>
              <a:rPr lang="zh-CN" altLang="en-US" dirty="0"/>
              <a:t>和一条线段 </a:t>
            </a:r>
            <a:r>
              <a:rPr lang="en-US" altLang="zh-CN" dirty="0"/>
              <a:t>AB ,</a:t>
            </a:r>
            <a:r>
              <a:rPr lang="zh-CN" altLang="en-US" dirty="0"/>
              <a:t>求点 </a:t>
            </a:r>
            <a:r>
              <a:rPr lang="en-US" altLang="zh-CN" dirty="0"/>
              <a:t>C</a:t>
            </a:r>
            <a:r>
              <a:rPr lang="zh-CN" altLang="en-US" dirty="0"/>
              <a:t>到直线 </a:t>
            </a:r>
            <a:r>
              <a:rPr lang="en-US" altLang="zh-CN" dirty="0"/>
              <a:t>AB</a:t>
            </a:r>
            <a:r>
              <a:rPr lang="zh-CN" altLang="en-US" dirty="0"/>
              <a:t>的距离。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70C0"/>
                </a:solidFill>
              </a:rPr>
              <a:t>【</a:t>
            </a:r>
            <a:r>
              <a:rPr lang="zh-CN" altLang="en-US" dirty="0">
                <a:solidFill>
                  <a:srgbClr val="0070C0"/>
                </a:solidFill>
              </a:rPr>
              <a:t>输入描述</a:t>
            </a:r>
            <a:r>
              <a:rPr lang="en-US" altLang="zh-CN" dirty="0">
                <a:solidFill>
                  <a:srgbClr val="0070C0"/>
                </a:solidFill>
              </a:rPr>
              <a:t>】</a:t>
            </a:r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行是整数</a:t>
            </a:r>
            <a:r>
              <a:rPr lang="en-US" altLang="zh-CN" dirty="0"/>
              <a:t>T</a:t>
            </a:r>
            <a:r>
              <a:rPr lang="zh-CN" altLang="en-US" dirty="0"/>
              <a:t>，表示测试数量。每组测试输入三行，每行一个坐标</a:t>
            </a:r>
            <a:r>
              <a:rPr lang="en-US" altLang="zh-CN" dirty="0"/>
              <a:t>(x, y)</a:t>
            </a:r>
            <a:r>
              <a:rPr lang="zh-CN" altLang="en-US" dirty="0"/>
              <a:t>分别代表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、</a:t>
            </a:r>
            <a:r>
              <a:rPr lang="en-US" altLang="zh-CN" dirty="0"/>
              <a:t>C</a:t>
            </a:r>
            <a:r>
              <a:rPr lang="zh-CN" altLang="en-US" dirty="0"/>
              <a:t>三点。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70C0"/>
                </a:solidFill>
              </a:rPr>
              <a:t>【</a:t>
            </a:r>
            <a:r>
              <a:rPr lang="zh-CN" altLang="en-US" dirty="0">
                <a:solidFill>
                  <a:srgbClr val="0070C0"/>
                </a:solidFill>
              </a:rPr>
              <a:t>输出描述</a:t>
            </a:r>
            <a:r>
              <a:rPr lang="en-US" altLang="zh-CN" dirty="0">
                <a:solidFill>
                  <a:srgbClr val="0070C0"/>
                </a:solidFill>
              </a:rPr>
              <a:t>】</a:t>
            </a:r>
            <a:r>
              <a:rPr lang="zh-CN" altLang="en-US" dirty="0"/>
              <a:t>输出一个实数表示距离。结果保留</a:t>
            </a:r>
            <a:r>
              <a:rPr lang="en-US" altLang="zh-CN" dirty="0"/>
              <a:t>2</a:t>
            </a:r>
            <a:r>
              <a:rPr lang="zh-CN" altLang="en-US" dirty="0"/>
              <a:t>位小数。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748595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0" name="图片 9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7876139" y="-3041994"/>
            <a:ext cx="12861235" cy="1894522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5762831" y="737236"/>
            <a:ext cx="17087850" cy="117878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#include&lt;bits/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stdc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++.h&gt;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using namespace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double Cross(double x1,double y1,double x2,double y2){     //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叉积</a:t>
            </a:r>
          </a:p>
          <a:p>
            <a:pPr algn="l"/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return x1*y2 - y1*x2;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  <a:p>
            <a:pPr algn="l"/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main(){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t;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cin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&gt;&gt; t;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while(t--)  {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double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ax,ay,bx,by,cx,cy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cin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&gt;&gt; ax &gt;&gt; ay;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cin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&gt;&gt;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bx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&gt;&gt; by;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cin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&gt;&gt; cx &gt;&gt; cy;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double d = abs(Cross(ax-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cx,ay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cy,bx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cx,by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-cy));               //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四边形面积</a:t>
            </a:r>
          </a:p>
          <a:p>
            <a:pPr algn="l"/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double w =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sqrt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((ax-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bx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)*(ax-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bx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)+(ay-by)*(ay-by)); //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底边长</a:t>
            </a:r>
          </a:p>
          <a:p>
            <a:pPr algn="l"/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printf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("%.2f\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n",d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/w);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}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return 0;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</p:txBody>
      </p:sp>
      <p:pic>
        <p:nvPicPr>
          <p:cNvPr id="9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2043112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2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成组"/>
          <p:cNvGrpSpPr/>
          <p:nvPr/>
        </p:nvGrpSpPr>
        <p:grpSpPr>
          <a:xfrm>
            <a:off x="2" y="1"/>
            <a:ext cx="24384001" cy="13772340"/>
            <a:chOff x="0" y="0"/>
            <a:chExt cx="24384000" cy="13772339"/>
          </a:xfrm>
        </p:grpSpPr>
        <p:pic>
          <p:nvPicPr>
            <p:cNvPr id="94" name="组合 11" descr="组合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-1"/>
              <a:ext cx="24384001" cy="1377222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95" name="图像" descr="图像"/>
            <p:cNvPicPr>
              <a:picLocks noChangeAspect="1"/>
            </p:cNvPicPr>
            <p:nvPr/>
          </p:nvPicPr>
          <p:blipFill>
            <a:blip r:embed="rId3"/>
            <a:srcRect r="5724" b="18434"/>
            <a:stretch>
              <a:fillRect/>
            </a:stretch>
          </p:blipFill>
          <p:spPr>
            <a:xfrm>
              <a:off x="14604206" y="7883387"/>
              <a:ext cx="9779632" cy="5888953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9" name="内容占位符 2"/>
          <p:cNvSpPr txBox="1">
            <a:spLocks/>
          </p:cNvSpPr>
          <p:nvPr/>
        </p:nvSpPr>
        <p:spPr>
          <a:xfrm>
            <a:off x="8908843" y="3651195"/>
            <a:ext cx="6566316" cy="45605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40000"/>
              </a:lnSpc>
              <a:buClr>
                <a:srgbClr val="0070C0"/>
              </a:buClr>
              <a:buSzPct val="90000"/>
              <a:buNone/>
            </a:pPr>
            <a:r>
              <a:rPr lang="zh-CN" altLang="en-US" sz="13800" b="1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谢谢！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7779" y="2450985"/>
            <a:ext cx="7741477" cy="1002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8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矩阵相乘  </a:t>
              </a:r>
              <a:r>
                <a:rPr lang="en-US" altLang="zh-CN" sz="5600" b="1" spc="600" dirty="0" err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lanqiaoOJ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题号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1550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877997" y="2973908"/>
            <a:ext cx="21909046" cy="5042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输入两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个矩阵，输出两个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矩阵相乘的结果。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输入描述</a:t>
            </a: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输入的第一行包含三个整数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，表示</a:t>
            </a:r>
            <a:r>
              <a:rPr lang="en-US" altLang="zh-CN" sz="4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n×m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的矩阵和</a:t>
            </a:r>
            <a:r>
              <a:rPr lang="en-US" altLang="zh-CN" sz="4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m×k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的矩阵。接下来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行，每行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个整数。再接下来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行，每行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个整数。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0&lt;n,m,k≤100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0≤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矩阵中的每个数≤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1000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输出描述</a:t>
            </a: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行，每行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个整数，表示矩阵相乘的结果。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755629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6" name="图片 15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416487" y="-2048312"/>
            <a:ext cx="12670791" cy="1926423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35921" y="2201544"/>
            <a:ext cx="17372913" cy="119109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#include&lt;bits/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stdc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++.h&gt;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using namespace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const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N=100;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n,m,k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  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A[N][N],B[N][N],C[N][N];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multi(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u,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v){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sum = 0;</a:t>
            </a:r>
          </a:p>
          <a:p>
            <a:pPr algn="l"/>
            <a:r>
              <a:rPr lang="en-US" altLang="zh-CN" sz="32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j=0; j&lt;m;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j++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  sum += (A[u][j] * B[j][v]);</a:t>
            </a:r>
          </a:p>
          <a:p>
            <a:pPr algn="l"/>
            <a:r>
              <a:rPr lang="en-US" altLang="zh-CN" sz="32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return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sum;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main(){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&gt;&gt; n &gt;&gt; m &gt;&gt; k;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=0;i&lt;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n;i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for(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j=0;j&lt;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m;j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&gt;&gt; A[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][j];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=0;i&lt;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m;i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for(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j=0;j&lt;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k;j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&gt;&gt; B[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][j];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=0;i&lt;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n;i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</a:t>
            </a:r>
          </a:p>
          <a:p>
            <a:pPr algn="l"/>
            <a:r>
              <a:rPr lang="en-US" altLang="zh-CN" sz="32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for(</a:t>
            </a:r>
            <a:r>
              <a:rPr lang="en-US" altLang="zh-CN" sz="32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j=0;j&lt;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k;j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    C[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][j] = multi(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 j);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=0;i&lt;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n;i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++){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for(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j=0;j&lt;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k;j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cout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&lt;&lt; C[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][j] &lt;&lt; " ";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cout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&lt;&lt;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endl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return 0;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</p:txBody>
      </p:sp>
      <p:pic>
        <p:nvPicPr>
          <p:cNvPr id="10" name="Picture 2" descr="C:\Users\ECUST\AppData\Local\Temp\ksohtml10040\wps9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46" y="501710"/>
            <a:ext cx="6386683" cy="79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102009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8.4 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矩阵快速幂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893804" y="3488679"/>
            <a:ext cx="21909046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若矩阵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N×N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的方阵，行数和列数都是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，它可以自乘，把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相乘记为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矩阵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的幂可以用快速幂来计算，从而极大提高效率，是常见的考题。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矩阵快速幂的复杂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度：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O(N</a:t>
            </a:r>
            <a:r>
              <a:rPr lang="en-US" altLang="zh-CN" sz="4400" baseline="30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logn)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。其中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是矩阵乘法，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logn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是快速幂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出题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的时候一般会给一个较小的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和一个较大的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，以考核快速幂的应用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矩阵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快速幂的原理和代码，与普通快速幂几乎一样。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017035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2245689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6" name="图片 15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4849109" y="-3322428"/>
            <a:ext cx="14311092" cy="2034634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 descr="7b0a202020202262756c6c6574223a20227b5c2263617465676f727949645c223a31303030352c5c2274656d706c61746549645c223a32303233313332387d220a7d0a"/>
          <p:cNvSpPr txBox="1"/>
          <p:nvPr/>
        </p:nvSpPr>
        <p:spPr>
          <a:xfrm>
            <a:off x="2606733" y="576915"/>
            <a:ext cx="18932467" cy="133882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struct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matrix{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m[N][N]; };     //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定义矩阵，常数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是矩阵的行数和列数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matrix operator * (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const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matrix&amp; a,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const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matrix&amp; b){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//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重载*为矩阵乘法。注意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const</a:t>
            </a:r>
            <a:endParaRPr lang="en-US" altLang="zh-CN" sz="3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matrix c;   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memset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c.m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 0,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sizeof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c.m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));  //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清零</a:t>
            </a:r>
          </a:p>
          <a:p>
            <a:pPr algn="l"/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for(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=0;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&lt;N;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for(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j=0; j&lt;N;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j++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for(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k = 0; k&lt;N; k++)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//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c.m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][j] +=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a.m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][k] *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b.m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[k][j];                   //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不取模</a:t>
            </a:r>
          </a:p>
          <a:p>
            <a:pPr algn="l"/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c.m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][j] = (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c.m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][j] +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a.m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][k] *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b.m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[k][j]) % mod;  //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取模</a:t>
            </a:r>
          </a:p>
          <a:p>
            <a:pPr algn="l"/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return c;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matrix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pow_matrix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(matrix a,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n){  //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矩阵快速幂，代码和普通快速幂几乎一样</a:t>
            </a:r>
          </a:p>
          <a:p>
            <a:pPr algn="l"/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matrix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   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memset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(ans.m,0,sizeof(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ans.m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));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for(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=0;i&lt;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N;i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ans.m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][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 = 1;      //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初始化为单位矩阵，类似普通快速幂的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=1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while(n) {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if(n&amp;1)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* a;     //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不能简写为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*= a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，这里的*重载了</a:t>
            </a:r>
          </a:p>
          <a:p>
            <a:pPr algn="l"/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 = a * a;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n&gt;&gt;=1;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}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return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5663681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方阵幂次  </a:t>
              </a:r>
              <a:r>
                <a:rPr lang="en-US" altLang="zh-CN" sz="5600" b="1" spc="600" dirty="0" err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lanqiaoOJ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题号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1551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877997" y="2973908"/>
            <a:ext cx="2190904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400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400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给定一个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阶矩阵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，输出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次幂。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输入描述</a:t>
            </a: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输入第一行包含两个整数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4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M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。接下来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行，每行包含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个数，表示矩阵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1≤N≤30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 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0≤M≤5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 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0≤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矩阵中的每个数≤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输出描述</a:t>
            </a: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输出有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行，每行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个整数，表示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baseline="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098940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6" name="图片 15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4883527" y="-2817657"/>
            <a:ext cx="14383659" cy="1926423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 descr="7b0a202020202262756c6c6574223a20227b5c2263617465676f727949645c223a31303030352c5c2274656d706c61746549645c223a32303233313332387d220a7d0a"/>
          <p:cNvSpPr txBox="1"/>
          <p:nvPr/>
        </p:nvSpPr>
        <p:spPr>
          <a:xfrm>
            <a:off x="3509061" y="555225"/>
            <a:ext cx="18858814" cy="164660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#include&lt;bits/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stdc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++.h&gt;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using namespace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const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N=40;</a:t>
            </a:r>
          </a:p>
          <a:p>
            <a:pPr algn="l"/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struct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matrix{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m[N][N]; };  //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定义矩阵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matrix A,B;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matrix operator * (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const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matrix&amp; a,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const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matrix&amp; b){ //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重载*为矩阵乘法。注意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const</a:t>
            </a:r>
            <a:endParaRPr lang="en-US" altLang="zh-CN" sz="28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matrix c;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memset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c.m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 0,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sizeof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c.m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));                     //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清零</a:t>
            </a:r>
          </a:p>
          <a:p>
            <a:pPr algn="l"/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for(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=0;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&lt;N;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for(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j=0; j&lt;N;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j++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for(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k = 0; k&lt;N; k++)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c.m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][j] +=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a.m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][k] *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b.m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[k][j];    //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不取模</a:t>
            </a:r>
          </a:p>
          <a:p>
            <a:pPr algn="l"/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return c;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matrix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pow_matrix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(matrix a,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n){                  //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矩阵快速幂</a:t>
            </a:r>
          </a:p>
          <a:p>
            <a:pPr algn="l"/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matrix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memset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(ans.m,0,sizeof(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ans.m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));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for(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=0;i&lt;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N;i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ans.m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][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 = 1;  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while(n) {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if(n&amp;1)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* a;    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a = a * a;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n&gt;&gt;=1;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}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return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  <a:p>
            <a:pPr algn="l"/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main(){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s,q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cin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&gt;&gt;s&gt;&gt;q;      //s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行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列，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q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次幂</a:t>
            </a:r>
          </a:p>
          <a:p>
            <a:pPr algn="l"/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for(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=1;i&lt;=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s;i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for(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j=1;j&lt;=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s;j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cin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&gt;&gt;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A.m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][j];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B =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pow_matrix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A,q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);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for(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=1;i&lt;=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s;i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++){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for(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j=1;j&lt;=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s;j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 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cout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&lt;&lt;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B.m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][j] &lt;&lt; " ";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cout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&lt;&lt;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endl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}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return 0;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926265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图片 17"/>
          <p:cNvGrpSpPr/>
          <p:nvPr/>
        </p:nvGrpSpPr>
        <p:grpSpPr>
          <a:xfrm>
            <a:off x="-183621" y="1"/>
            <a:ext cx="7573586" cy="13716002"/>
            <a:chOff x="-82763" y="0"/>
            <a:chExt cx="7573585" cy="13716000"/>
          </a:xfrm>
        </p:grpSpPr>
        <p:sp>
          <p:nvSpPr>
            <p:cNvPr id="3" name="矩形"/>
            <p:cNvSpPr/>
            <p:nvPr/>
          </p:nvSpPr>
          <p:spPr>
            <a:xfrm>
              <a:off x="0" y="0"/>
              <a:ext cx="7490822" cy="13715999"/>
            </a:xfrm>
            <a:prstGeom prst="rect">
              <a:avLst/>
            </a:prstGeom>
            <a:solidFill>
              <a:srgbClr val="277A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863609">
                <a:defRPr sz="17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17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pic>
          <p:nvPicPr>
            <p:cNvPr id="4" name="image5.png" descr="image5.png"/>
            <p:cNvPicPr>
              <a:picLocks noChangeAspect="1"/>
            </p:cNvPicPr>
            <p:nvPr/>
          </p:nvPicPr>
          <p:blipFill>
            <a:blip r:embed="rId2"/>
            <a:srcRect l="5123" t="28622" r="3501" b="28622"/>
            <a:stretch>
              <a:fillRect/>
            </a:stretch>
          </p:blipFill>
          <p:spPr>
            <a:xfrm>
              <a:off x="-82763" y="0"/>
              <a:ext cx="7490822" cy="1371600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40" name="文本框 39"/>
          <p:cNvSpPr txBox="1"/>
          <p:nvPr/>
        </p:nvSpPr>
        <p:spPr>
          <a:xfrm>
            <a:off x="673442" y="5402586"/>
            <a:ext cx="5576885" cy="3108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9600" b="1" kern="1200" dirty="0">
                <a:solidFill>
                  <a:srgbClr val="FFFFFF"/>
                </a:solidFill>
                <a:cs typeface="+mn-ea"/>
                <a:sym typeface="+mn-lt"/>
              </a:rPr>
              <a:t>目录</a:t>
            </a:r>
          </a:p>
        </p:txBody>
      </p:sp>
      <p:grpSp>
        <p:nvGrpSpPr>
          <p:cNvPr id="63" name="成组"/>
          <p:cNvGrpSpPr/>
          <p:nvPr/>
        </p:nvGrpSpPr>
        <p:grpSpPr>
          <a:xfrm>
            <a:off x="9408435" y="2158551"/>
            <a:ext cx="11747134" cy="1270000"/>
            <a:chOff x="0" y="0"/>
            <a:chExt cx="11747134" cy="1270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99" name="椭圆 23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103" name="圆形"/>
              <p:cNvSpPr/>
              <p:nvPr/>
            </p:nvSpPr>
            <p:spPr>
              <a:xfrm>
                <a:off x="0" y="0"/>
                <a:ext cx="1270000" cy="1270000"/>
              </a:xfrm>
              <a:prstGeom prst="rect">
                <a:avLst/>
              </a:prstGeom>
              <a:gradFill flip="none" rotWithShape="1">
                <a:gsLst>
                  <a:gs pos="0">
                    <a:srgbClr val="2E7EEE"/>
                  </a:gs>
                  <a:gs pos="70000">
                    <a:srgbClr val="2578ED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 defTabSz="863609">
                  <a:defRPr sz="2800" b="1">
                    <a:solidFill>
                      <a:srgbClr val="FFFFFF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4" name="1"/>
              <p:cNvSpPr txBox="1"/>
              <p:nvPr/>
            </p:nvSpPr>
            <p:spPr>
              <a:xfrm>
                <a:off x="220506" y="191261"/>
                <a:ext cx="898026" cy="9071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/>
                <a:endParaRPr sz="54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00" name="矩形: 圆角 28"/>
            <p:cNvGrpSpPr/>
            <p:nvPr/>
          </p:nvGrpSpPr>
          <p:grpSpPr>
            <a:xfrm>
              <a:off x="1824925" y="0"/>
              <a:ext cx="9922209" cy="1270000"/>
              <a:chOff x="0" y="0"/>
              <a:chExt cx="9922208" cy="1270000"/>
            </a:xfrm>
          </p:grpSpPr>
          <p:sp>
            <p:nvSpPr>
              <p:cNvPr id="101" name="圆角矩形"/>
              <p:cNvSpPr/>
              <p:nvPr/>
            </p:nvSpPr>
            <p:spPr>
              <a:xfrm>
                <a:off x="0" y="0"/>
                <a:ext cx="8881392" cy="1270000"/>
              </a:xfrm>
              <a:prstGeom prst="rect">
                <a:avLst/>
              </a:prstGeom>
              <a:solidFill>
                <a:srgbClr val="2A77E7"/>
              </a:soli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 defTabSz="863609">
                  <a:defRPr sz="17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2" name="第一部分"/>
              <p:cNvSpPr txBox="1"/>
              <p:nvPr/>
            </p:nvSpPr>
            <p:spPr>
              <a:xfrm>
                <a:off x="1412787" y="249464"/>
                <a:ext cx="8509421" cy="839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/>
                <a:r>
                  <a:rPr lang="zh-CN" altLang="en-US" sz="5400" dirty="0" smtClean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快速幂</a:t>
                </a:r>
                <a:endParaRPr lang="en-US" altLang="zh-CN" sz="54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4" name="成组"/>
          <p:cNvGrpSpPr/>
          <p:nvPr/>
        </p:nvGrpSpPr>
        <p:grpSpPr>
          <a:xfrm>
            <a:off x="9395651" y="3736055"/>
            <a:ext cx="11792024" cy="1270000"/>
            <a:chOff x="0" y="0"/>
            <a:chExt cx="11792024" cy="1270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93" name="椭圆 23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97" name="圆形"/>
              <p:cNvSpPr/>
              <p:nvPr/>
            </p:nvSpPr>
            <p:spPr>
              <a:xfrm>
                <a:off x="0" y="0"/>
                <a:ext cx="1270000" cy="1270000"/>
              </a:xfrm>
              <a:prstGeom prst="rect">
                <a:avLst/>
              </a:prstGeom>
              <a:gradFill flip="none" rotWithShape="1">
                <a:gsLst>
                  <a:gs pos="0">
                    <a:srgbClr val="2E7EEE"/>
                  </a:gs>
                  <a:gs pos="70000">
                    <a:srgbClr val="2578ED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 defTabSz="863609">
                  <a:defRPr sz="2800" b="1">
                    <a:solidFill>
                      <a:srgbClr val="FFFFFF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8" name="2"/>
              <p:cNvSpPr txBox="1"/>
              <p:nvPr/>
            </p:nvSpPr>
            <p:spPr>
              <a:xfrm>
                <a:off x="233030" y="181428"/>
                <a:ext cx="898026" cy="9071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/>
                <a:endParaRPr sz="54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94" name="矩形: 圆角 28"/>
            <p:cNvGrpSpPr/>
            <p:nvPr/>
          </p:nvGrpSpPr>
          <p:grpSpPr>
            <a:xfrm>
              <a:off x="1824925" y="0"/>
              <a:ext cx="9967099" cy="1270000"/>
              <a:chOff x="0" y="0"/>
              <a:chExt cx="9967098" cy="1270000"/>
            </a:xfrm>
          </p:grpSpPr>
          <p:sp>
            <p:nvSpPr>
              <p:cNvPr id="95" name="圆角矩形"/>
              <p:cNvSpPr/>
              <p:nvPr/>
            </p:nvSpPr>
            <p:spPr>
              <a:xfrm>
                <a:off x="0" y="0"/>
                <a:ext cx="8881392" cy="1270000"/>
              </a:xfrm>
              <a:prstGeom prst="rect">
                <a:avLst/>
              </a:prstGeom>
              <a:solidFill>
                <a:srgbClr val="2A77E7"/>
              </a:soli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 defTabSz="863609">
                  <a:defRPr sz="17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6" name="第二部分"/>
              <p:cNvSpPr txBox="1"/>
              <p:nvPr/>
            </p:nvSpPr>
            <p:spPr>
              <a:xfrm>
                <a:off x="1457677" y="235143"/>
                <a:ext cx="8509421" cy="839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/>
                <a:r>
                  <a:rPr lang="zh-CN" altLang="en-US" sz="5400" dirty="0" smtClean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矩阵乘法</a:t>
                </a:r>
                <a:endParaRPr lang="zh-CN" altLang="en-US" sz="54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5" name="成组"/>
          <p:cNvGrpSpPr/>
          <p:nvPr/>
        </p:nvGrpSpPr>
        <p:grpSpPr>
          <a:xfrm>
            <a:off x="9408435" y="5309193"/>
            <a:ext cx="11747134" cy="1270000"/>
            <a:chOff x="0" y="0"/>
            <a:chExt cx="11747134" cy="1270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87" name="椭圆 23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91" name="圆形"/>
              <p:cNvSpPr/>
              <p:nvPr/>
            </p:nvSpPr>
            <p:spPr>
              <a:xfrm>
                <a:off x="0" y="0"/>
                <a:ext cx="1270000" cy="1270000"/>
              </a:xfrm>
              <a:prstGeom prst="rect">
                <a:avLst/>
              </a:prstGeom>
              <a:gradFill flip="none" rotWithShape="1">
                <a:gsLst>
                  <a:gs pos="0">
                    <a:srgbClr val="2E7EEE"/>
                  </a:gs>
                  <a:gs pos="70000">
                    <a:srgbClr val="2578ED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 defTabSz="863609">
                  <a:defRPr sz="2800" b="1">
                    <a:solidFill>
                      <a:srgbClr val="FFFFFF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2" name="1"/>
              <p:cNvSpPr txBox="1"/>
              <p:nvPr/>
            </p:nvSpPr>
            <p:spPr>
              <a:xfrm>
                <a:off x="220506" y="191261"/>
                <a:ext cx="898026" cy="9071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/>
                <a:endParaRPr sz="54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88" name="矩形: 圆角 28"/>
            <p:cNvGrpSpPr/>
            <p:nvPr/>
          </p:nvGrpSpPr>
          <p:grpSpPr>
            <a:xfrm>
              <a:off x="1824925" y="0"/>
              <a:ext cx="9922209" cy="1270000"/>
              <a:chOff x="0" y="0"/>
              <a:chExt cx="9922208" cy="1270000"/>
            </a:xfrm>
          </p:grpSpPr>
          <p:sp>
            <p:nvSpPr>
              <p:cNvPr id="89" name="圆角矩形"/>
              <p:cNvSpPr/>
              <p:nvPr/>
            </p:nvSpPr>
            <p:spPr>
              <a:xfrm>
                <a:off x="0" y="0"/>
                <a:ext cx="8881392" cy="1270000"/>
              </a:xfrm>
              <a:prstGeom prst="rect">
                <a:avLst/>
              </a:prstGeom>
              <a:solidFill>
                <a:srgbClr val="2A77E7"/>
              </a:soli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 defTabSz="863609">
                  <a:defRPr sz="17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0" name="第一部分"/>
              <p:cNvSpPr txBox="1"/>
              <p:nvPr/>
            </p:nvSpPr>
            <p:spPr>
              <a:xfrm>
                <a:off x="1412787" y="249464"/>
                <a:ext cx="8509421" cy="839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/>
                <a:r>
                  <a:rPr lang="zh-CN" altLang="en-US" sz="5400" dirty="0" smtClean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矩阵快速幂</a:t>
                </a:r>
                <a:endParaRPr lang="zh-CN" altLang="en-US" sz="54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6" name="成组"/>
          <p:cNvGrpSpPr/>
          <p:nvPr/>
        </p:nvGrpSpPr>
        <p:grpSpPr>
          <a:xfrm>
            <a:off x="9395651" y="6886698"/>
            <a:ext cx="11792024" cy="1270000"/>
            <a:chOff x="0" y="0"/>
            <a:chExt cx="11792024" cy="1270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81" name="椭圆 23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85" name="圆形"/>
              <p:cNvSpPr/>
              <p:nvPr/>
            </p:nvSpPr>
            <p:spPr>
              <a:xfrm>
                <a:off x="0" y="0"/>
                <a:ext cx="1270000" cy="1270000"/>
              </a:xfrm>
              <a:prstGeom prst="rect">
                <a:avLst/>
              </a:prstGeom>
              <a:gradFill flip="none" rotWithShape="1">
                <a:gsLst>
                  <a:gs pos="0">
                    <a:srgbClr val="2E7EEE"/>
                  </a:gs>
                  <a:gs pos="70000">
                    <a:srgbClr val="2578ED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 defTabSz="863609">
                  <a:defRPr sz="2800" b="1">
                    <a:solidFill>
                      <a:srgbClr val="FFFFFF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6" name="2"/>
              <p:cNvSpPr txBox="1"/>
              <p:nvPr/>
            </p:nvSpPr>
            <p:spPr>
              <a:xfrm>
                <a:off x="233030" y="181428"/>
                <a:ext cx="898026" cy="9071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/>
                <a:endParaRPr sz="54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82" name="矩形: 圆角 28"/>
            <p:cNvGrpSpPr/>
            <p:nvPr/>
          </p:nvGrpSpPr>
          <p:grpSpPr>
            <a:xfrm>
              <a:off x="1824925" y="0"/>
              <a:ext cx="9967099" cy="1270000"/>
              <a:chOff x="0" y="0"/>
              <a:chExt cx="9967098" cy="1270000"/>
            </a:xfrm>
          </p:grpSpPr>
          <p:sp>
            <p:nvSpPr>
              <p:cNvPr id="83" name="圆角矩形"/>
              <p:cNvSpPr/>
              <p:nvPr/>
            </p:nvSpPr>
            <p:spPr>
              <a:xfrm>
                <a:off x="0" y="0"/>
                <a:ext cx="8881392" cy="1270000"/>
              </a:xfrm>
              <a:prstGeom prst="rect">
                <a:avLst/>
              </a:prstGeom>
              <a:solidFill>
                <a:srgbClr val="2A77E7"/>
              </a:soli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 defTabSz="863609">
                  <a:defRPr sz="17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4" name="第二部分"/>
              <p:cNvSpPr txBox="1"/>
              <p:nvPr/>
            </p:nvSpPr>
            <p:spPr>
              <a:xfrm>
                <a:off x="1457677" y="235143"/>
                <a:ext cx="8509421" cy="839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/>
                <a:r>
                  <a:rPr lang="en-US" altLang="zh-CN" sz="5400" dirty="0" smtClean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GCD</a:t>
                </a:r>
                <a:r>
                  <a:rPr lang="zh-CN" altLang="en-US" sz="5400" dirty="0" smtClean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和</a:t>
                </a:r>
                <a:r>
                  <a:rPr lang="en-US" altLang="zh-CN" sz="5400" dirty="0" smtClean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LCM</a:t>
                </a:r>
                <a:endParaRPr lang="zh-CN" altLang="en-US" sz="54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7" name="成组"/>
          <p:cNvGrpSpPr/>
          <p:nvPr/>
        </p:nvGrpSpPr>
        <p:grpSpPr>
          <a:xfrm>
            <a:off x="9408433" y="8490487"/>
            <a:ext cx="11792024" cy="1270000"/>
            <a:chOff x="0" y="0"/>
            <a:chExt cx="11792024" cy="1270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75" name="椭圆 23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79" name="圆形"/>
              <p:cNvSpPr/>
              <p:nvPr/>
            </p:nvSpPr>
            <p:spPr>
              <a:xfrm>
                <a:off x="0" y="0"/>
                <a:ext cx="1270000" cy="1270000"/>
              </a:xfrm>
              <a:prstGeom prst="rect">
                <a:avLst/>
              </a:prstGeom>
              <a:gradFill flip="none" rotWithShape="1">
                <a:gsLst>
                  <a:gs pos="0">
                    <a:srgbClr val="2E7EEE"/>
                  </a:gs>
                  <a:gs pos="70000">
                    <a:srgbClr val="2578ED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 defTabSz="863609">
                  <a:defRPr sz="2800" b="1">
                    <a:solidFill>
                      <a:srgbClr val="FFFFFF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0" name="2"/>
              <p:cNvSpPr txBox="1"/>
              <p:nvPr/>
            </p:nvSpPr>
            <p:spPr>
              <a:xfrm>
                <a:off x="233030" y="181428"/>
                <a:ext cx="898026" cy="9071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/>
                <a:endParaRPr sz="54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76" name="矩形: 圆角 28"/>
            <p:cNvGrpSpPr/>
            <p:nvPr/>
          </p:nvGrpSpPr>
          <p:grpSpPr>
            <a:xfrm>
              <a:off x="1824925" y="0"/>
              <a:ext cx="9967099" cy="1270000"/>
              <a:chOff x="0" y="0"/>
              <a:chExt cx="9967098" cy="1270000"/>
            </a:xfrm>
          </p:grpSpPr>
          <p:sp>
            <p:nvSpPr>
              <p:cNvPr id="77" name="圆角矩形"/>
              <p:cNvSpPr/>
              <p:nvPr/>
            </p:nvSpPr>
            <p:spPr>
              <a:xfrm>
                <a:off x="0" y="0"/>
                <a:ext cx="8881392" cy="1270000"/>
              </a:xfrm>
              <a:prstGeom prst="rect">
                <a:avLst/>
              </a:prstGeom>
              <a:solidFill>
                <a:srgbClr val="2A77E7"/>
              </a:soli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 defTabSz="863609">
                  <a:defRPr sz="17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8" name="第二部分"/>
              <p:cNvSpPr txBox="1"/>
              <p:nvPr/>
            </p:nvSpPr>
            <p:spPr>
              <a:xfrm>
                <a:off x="1457677" y="235143"/>
                <a:ext cx="8509421" cy="839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/>
                <a:r>
                  <a:rPr lang="zh-CN" altLang="en-US" sz="5400" dirty="0" smtClean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素数</a:t>
                </a:r>
                <a:endParaRPr lang="en-US" altLang="zh-CN" sz="5400" dirty="0" smtClean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8" name="成组"/>
          <p:cNvGrpSpPr/>
          <p:nvPr/>
        </p:nvGrpSpPr>
        <p:grpSpPr>
          <a:xfrm>
            <a:off x="9408435" y="617226"/>
            <a:ext cx="11747134" cy="1270000"/>
            <a:chOff x="0" y="0"/>
            <a:chExt cx="11747134" cy="1270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69" name="椭圆 23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73" name="圆形"/>
              <p:cNvSpPr/>
              <p:nvPr/>
            </p:nvSpPr>
            <p:spPr>
              <a:xfrm>
                <a:off x="0" y="0"/>
                <a:ext cx="1270000" cy="1270000"/>
              </a:xfrm>
              <a:prstGeom prst="rect">
                <a:avLst/>
              </a:prstGeom>
              <a:gradFill flip="none" rotWithShape="1">
                <a:gsLst>
                  <a:gs pos="0">
                    <a:srgbClr val="2E7EEE"/>
                  </a:gs>
                  <a:gs pos="70000">
                    <a:srgbClr val="2578ED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 defTabSz="863609">
                  <a:defRPr sz="2800" b="1">
                    <a:solidFill>
                      <a:srgbClr val="FFFFFF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4" name="1"/>
              <p:cNvSpPr txBox="1"/>
              <p:nvPr/>
            </p:nvSpPr>
            <p:spPr>
              <a:xfrm>
                <a:off x="220506" y="191261"/>
                <a:ext cx="898026" cy="9071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/>
                <a:endParaRPr sz="54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70" name="矩形: 圆角 28"/>
            <p:cNvGrpSpPr/>
            <p:nvPr/>
          </p:nvGrpSpPr>
          <p:grpSpPr>
            <a:xfrm>
              <a:off x="1824925" y="0"/>
              <a:ext cx="9922209" cy="1270000"/>
              <a:chOff x="0" y="0"/>
              <a:chExt cx="9922208" cy="1270000"/>
            </a:xfrm>
          </p:grpSpPr>
          <p:sp>
            <p:nvSpPr>
              <p:cNvPr id="71" name="圆角矩形"/>
              <p:cNvSpPr/>
              <p:nvPr/>
            </p:nvSpPr>
            <p:spPr>
              <a:xfrm>
                <a:off x="0" y="0"/>
                <a:ext cx="8881392" cy="1270000"/>
              </a:xfrm>
              <a:prstGeom prst="rect">
                <a:avLst/>
              </a:prstGeom>
              <a:solidFill>
                <a:srgbClr val="2A77E7"/>
              </a:soli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 defTabSz="863609">
                  <a:defRPr sz="17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2" name="第一部分"/>
              <p:cNvSpPr txBox="1"/>
              <p:nvPr/>
            </p:nvSpPr>
            <p:spPr>
              <a:xfrm>
                <a:off x="1412787" y="249464"/>
                <a:ext cx="8509421" cy="839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/>
                <a:r>
                  <a:rPr lang="zh-CN" altLang="en-US" sz="5400" dirty="0" smtClean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模运算</a:t>
                </a:r>
                <a:endParaRPr lang="zh-CN" altLang="en-US" sz="54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05" name="成组"/>
          <p:cNvGrpSpPr/>
          <p:nvPr/>
        </p:nvGrpSpPr>
        <p:grpSpPr>
          <a:xfrm>
            <a:off x="9408433" y="10302974"/>
            <a:ext cx="11792024" cy="1270000"/>
            <a:chOff x="0" y="0"/>
            <a:chExt cx="11792024" cy="1270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106" name="椭圆 23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110" name="圆形"/>
              <p:cNvSpPr/>
              <p:nvPr/>
            </p:nvSpPr>
            <p:spPr>
              <a:xfrm>
                <a:off x="0" y="0"/>
                <a:ext cx="1270000" cy="1270000"/>
              </a:xfrm>
              <a:prstGeom prst="rect">
                <a:avLst/>
              </a:prstGeom>
              <a:gradFill flip="none" rotWithShape="1">
                <a:gsLst>
                  <a:gs pos="0">
                    <a:srgbClr val="2E7EEE"/>
                  </a:gs>
                  <a:gs pos="70000">
                    <a:srgbClr val="2578ED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 defTabSz="863609">
                  <a:defRPr sz="2800" b="1">
                    <a:solidFill>
                      <a:srgbClr val="FFFFFF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1" name="2"/>
              <p:cNvSpPr txBox="1"/>
              <p:nvPr/>
            </p:nvSpPr>
            <p:spPr>
              <a:xfrm>
                <a:off x="233030" y="181428"/>
                <a:ext cx="898026" cy="9071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/>
                <a:endParaRPr sz="54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07" name="矩形: 圆角 28"/>
            <p:cNvGrpSpPr/>
            <p:nvPr/>
          </p:nvGrpSpPr>
          <p:grpSpPr>
            <a:xfrm>
              <a:off x="1824925" y="0"/>
              <a:ext cx="9967099" cy="1270000"/>
              <a:chOff x="0" y="0"/>
              <a:chExt cx="9967098" cy="1270000"/>
            </a:xfrm>
          </p:grpSpPr>
          <p:sp>
            <p:nvSpPr>
              <p:cNvPr id="108" name="圆角矩形"/>
              <p:cNvSpPr/>
              <p:nvPr/>
            </p:nvSpPr>
            <p:spPr>
              <a:xfrm>
                <a:off x="0" y="0"/>
                <a:ext cx="8881392" cy="1270000"/>
              </a:xfrm>
              <a:prstGeom prst="rect">
                <a:avLst/>
              </a:prstGeom>
              <a:solidFill>
                <a:srgbClr val="2A77E7"/>
              </a:soli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 defTabSz="863609">
                  <a:defRPr sz="17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9" name="第二部分"/>
              <p:cNvSpPr txBox="1"/>
              <p:nvPr/>
            </p:nvSpPr>
            <p:spPr>
              <a:xfrm>
                <a:off x="1457677" y="235143"/>
                <a:ext cx="8509421" cy="839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/>
                <a:r>
                  <a:rPr lang="zh-CN" altLang="en-US" sz="5400" dirty="0" smtClean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组合数学</a:t>
                </a:r>
                <a:endParaRPr lang="zh-CN" altLang="en-US" sz="54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12" name="成组"/>
          <p:cNvGrpSpPr/>
          <p:nvPr/>
        </p:nvGrpSpPr>
        <p:grpSpPr>
          <a:xfrm>
            <a:off x="9421215" y="11906763"/>
            <a:ext cx="11792024" cy="1270000"/>
            <a:chOff x="0" y="0"/>
            <a:chExt cx="11792024" cy="1270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113" name="椭圆 23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117" name="圆形"/>
              <p:cNvSpPr/>
              <p:nvPr/>
            </p:nvSpPr>
            <p:spPr>
              <a:xfrm>
                <a:off x="0" y="0"/>
                <a:ext cx="1270000" cy="1270000"/>
              </a:xfrm>
              <a:prstGeom prst="rect">
                <a:avLst/>
              </a:prstGeom>
              <a:gradFill flip="none" rotWithShape="1">
                <a:gsLst>
                  <a:gs pos="0">
                    <a:srgbClr val="2E7EEE"/>
                  </a:gs>
                  <a:gs pos="70000">
                    <a:srgbClr val="2578ED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 defTabSz="863609">
                  <a:defRPr sz="2800" b="1">
                    <a:solidFill>
                      <a:srgbClr val="FFFFFF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8" name="2"/>
              <p:cNvSpPr txBox="1"/>
              <p:nvPr/>
            </p:nvSpPr>
            <p:spPr>
              <a:xfrm>
                <a:off x="233030" y="181428"/>
                <a:ext cx="898026" cy="9071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/>
                <a:endParaRPr sz="54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14" name="矩形: 圆角 28"/>
            <p:cNvGrpSpPr/>
            <p:nvPr/>
          </p:nvGrpSpPr>
          <p:grpSpPr>
            <a:xfrm>
              <a:off x="1824925" y="0"/>
              <a:ext cx="9967099" cy="1270000"/>
              <a:chOff x="0" y="0"/>
              <a:chExt cx="9967098" cy="1270000"/>
            </a:xfrm>
          </p:grpSpPr>
          <p:sp>
            <p:nvSpPr>
              <p:cNvPr id="115" name="圆角矩形"/>
              <p:cNvSpPr/>
              <p:nvPr/>
            </p:nvSpPr>
            <p:spPr>
              <a:xfrm>
                <a:off x="0" y="0"/>
                <a:ext cx="8881392" cy="1270000"/>
              </a:xfrm>
              <a:prstGeom prst="rect">
                <a:avLst/>
              </a:prstGeom>
              <a:solidFill>
                <a:srgbClr val="2A77E7"/>
              </a:soli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 defTabSz="863609">
                  <a:defRPr sz="17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6" name="第二部分"/>
              <p:cNvSpPr txBox="1"/>
              <p:nvPr/>
            </p:nvSpPr>
            <p:spPr>
              <a:xfrm>
                <a:off x="1457677" y="235143"/>
                <a:ext cx="8509421" cy="839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 marL="0" marR="0" indent="0" algn="l" defTabSz="82634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2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1pPr>
                <a:lvl2pPr marL="0" marR="0" indent="413172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2pPr>
                <a:lvl3pPr marL="0" marR="0" indent="82634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3pPr>
                <a:lvl4pPr marL="0" marR="0" indent="1239515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4pPr>
                <a:lvl5pPr marL="0" marR="0" indent="1652687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5pPr>
                <a:lvl6pPr marL="0" marR="0" indent="2065858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6pPr>
                <a:lvl7pPr marL="0" marR="0" indent="2479030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7pPr>
                <a:lvl8pPr marL="0" marR="0" indent="2892201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8pPr>
                <a:lvl9pPr marL="0" marR="0" indent="3305373" algn="ctr" defTabSz="220358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169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 panose="02000503000000020004"/>
                  </a:defRPr>
                </a:lvl9pPr>
              </a:lstStyle>
              <a:p>
                <a:pPr algn="l"/>
                <a:r>
                  <a:rPr lang="zh-CN" altLang="en-US" sz="5400" dirty="0" smtClean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几何</a:t>
                </a:r>
                <a:endParaRPr lang="en-US" altLang="zh-CN" sz="5400" dirty="0" smtClean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1029931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0830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垒骰子 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2015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年第六届省赛，</a:t>
              </a:r>
              <a:r>
                <a:rPr lang="en-US" altLang="zh-CN" sz="5600" b="1" spc="600" dirty="0" err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lanqiaoOJ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题号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132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877997" y="2973908"/>
            <a:ext cx="21909046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000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000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赌圣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atm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晚年迷恋上了垒骰子，就是把骰子一个垒在另一个上边，不能歪歪扭扭，要垒成方柱体。经过长期观察，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atm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发现了稳定骰子的奥秘：有些数字的面贴着会互相排斥！我们先来规范一下骰子：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的对面是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的对面是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的对面是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。假设有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组互斥现象，每组中的那两个数字的面紧贴在一起，骰子就不能稳定的垒起来。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atm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想计算一下有多少种不同的可能的垒骰子方式。</a:t>
            </a: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两种垒骰子方式相同，当且仅当这两种方式中对应高度的骰子的对应数字的朝向都相同。由于方案数可能过多，请输出模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sz="40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+7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的结果。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输入描述</a:t>
            </a:r>
            <a:r>
              <a:rPr lang="en-US" altLang="zh-CN" sz="4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输入第一行两个整数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表示骰子数目；接下来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行，每行两个整数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，表示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数字不能紧贴在一起。其中，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0&lt;</a:t>
            </a:r>
            <a:r>
              <a:rPr lang="en-US" altLang="zh-CN" sz="40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≤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sz="40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0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≤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36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输出描述</a:t>
            </a:r>
            <a:r>
              <a:rPr lang="en-US" altLang="zh-CN" sz="4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输出一行一个数，表示答案模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sz="40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+7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的结果。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433271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思路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877997" y="2973908"/>
            <a:ext cx="21909046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本题的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最大是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，需要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O(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logn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的算法。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如何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垒骰子？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先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不考虑互斥问题，推理一下有多少种方案。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个骰子的情况。一个骰子有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个面，每个面朝上的时候侧面都可以旋转得到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个不同的摆放结果，共有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4×6=24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种。 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个骰子的情况。一上一下两个骰子，共有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(4×6) × (4×6)=576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种。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等等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638360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ECUST\AppData\Local\Temp\ksohtml10040\wps1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032" y="7566563"/>
            <a:ext cx="7070531" cy="111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思路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877997" y="2973908"/>
            <a:ext cx="21909046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从第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个骰子逐个往上垒，是一个递推关系，可以用动态规划来处理。</a:t>
            </a:r>
          </a:p>
          <a:p>
            <a:pPr algn="l">
              <a:lnSpc>
                <a:spcPct val="150000"/>
              </a:lnSpc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定义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状态</a:t>
            </a:r>
            <a:r>
              <a:rPr lang="en-US" altLang="zh-CN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dp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][j</a:t>
            </a: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：表示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高度为</a:t>
            </a:r>
            <a:r>
              <a:rPr lang="en-US" altLang="zh-CN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, 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顶面点数为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的方案数。</a:t>
            </a:r>
            <a:r>
              <a:rPr lang="en-US" altLang="zh-CN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dp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][j]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等于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i-1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高度时所有与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的反面无冲突的方案数累加。</a:t>
            </a:r>
          </a:p>
          <a:p>
            <a:pPr algn="l">
              <a:lnSpc>
                <a:spcPct val="150000"/>
              </a:lnSpc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状态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转移方程：</a:t>
            </a:r>
          </a:p>
          <a:p>
            <a:pPr algn="l">
              <a:lnSpc>
                <a:spcPct val="150000"/>
              </a:lnSpc>
            </a:pP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en-US" altLang="zh-CN" sz="48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dp</a:t>
            </a: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48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][j] </a:t>
            </a: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                                               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表示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面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最后的总方案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数乘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sz="48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因为每一个骰子可以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面转。 </a:t>
            </a:r>
          </a:p>
          <a:p>
            <a:pPr algn="l"/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但是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，如果直接这样编码，由于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很大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，超时。</a:t>
            </a: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endParaRPr lang="zh-CN" altLang="en-US" sz="4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260417" y="7082725"/>
            <a:ext cx="713629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输入描述</a:t>
            </a:r>
            <a:r>
              <a:rPr lang="en-US" altLang="zh-CN" sz="4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输入第一行两个整数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表示骰子数目；接下来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行，每行两个整数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，表示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数字不能紧贴在一起。其中</a:t>
            </a:r>
            <a:r>
              <a:rPr lang="zh-CN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 </a:t>
            </a:r>
            <a:r>
              <a:rPr lang="en-US" altLang="zh-CN" sz="4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0&lt;</a:t>
            </a:r>
            <a:r>
              <a:rPr lang="en-US" altLang="zh-CN" sz="40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≤</a:t>
            </a:r>
            <a:r>
              <a:rPr lang="en-US" altLang="zh-CN" sz="4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sz="400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0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≤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36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470696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ECUST\AppData\Local\Temp\ksohtml10040\wps1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6336"/>
            <a:ext cx="7108472" cy="97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90449" y="1308370"/>
            <a:ext cx="63282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8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dp</a:t>
            </a: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48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][j] </a:t>
            </a: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</a:p>
          <a:p>
            <a:pPr algn="l">
              <a:lnSpc>
                <a:spcPct val="150000"/>
              </a:lnSpc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把</a:t>
            </a:r>
            <a:r>
              <a:rPr lang="en-US" altLang="zh-CN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dp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[][]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转换成矩阵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4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3305" y="0"/>
            <a:ext cx="15940695" cy="11839621"/>
          </a:xfrm>
          <a:prstGeom prst="rect">
            <a:avLst/>
          </a:prstGeom>
        </p:spPr>
      </p:pic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90449" y="4821657"/>
            <a:ext cx="65279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转换成矩阵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乘法。垒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个骰子，等于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n-1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个转移矩阵相乘，最后再乘以第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骰子</a:t>
            </a:r>
            <a:endParaRPr lang="zh-CN" altLang="en-US" sz="4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 descr="7b0a202020202262756c6c6574223a20227b5c2263617465676f727949645c223a31303030352c5c2274656d706c61746549645c223a32303233313332387d220a7d0a"/>
          <p:cNvSpPr txBox="1"/>
          <p:nvPr/>
        </p:nvSpPr>
        <p:spPr>
          <a:xfrm>
            <a:off x="290285" y="10143003"/>
            <a:ext cx="65279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互斥：把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转移矩阵中互斥的位置置为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endParaRPr lang="zh-CN" altLang="en-US" sz="4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091591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2" grpId="0"/>
      <p:bldP spid="12" grpId="1"/>
      <p:bldP spid="7" grpId="0"/>
      <p:bldP spid="7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6" name="图片 15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5057696" y="-2556401"/>
            <a:ext cx="14151431" cy="1926423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 descr="7b0a202020202262756c6c6574223a20227b5c2263617465676f727949645c223a31303030352c5c2274656d706c61746549645c223a32303233313332387d220a7d0a"/>
          <p:cNvSpPr txBox="1"/>
          <p:nvPr/>
        </p:nvSpPr>
        <p:spPr>
          <a:xfrm>
            <a:off x="3726775" y="764542"/>
            <a:ext cx="18858814" cy="14779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#include&lt;bits/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stdc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++.h&gt;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using namespace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typedef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long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long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ll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const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MOD = 1e9 + 7, N = 7;</a:t>
            </a:r>
          </a:p>
          <a:p>
            <a:pPr algn="l"/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p[N] = {0, 4, 5, 6, 1, 2, 3};</a:t>
            </a:r>
          </a:p>
          <a:p>
            <a:pPr algn="l"/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struct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matrix{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ll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m[N][N]; };  //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定义矩阵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  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注意本题用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long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long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matrix operator * (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const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matrix&amp; a,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const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matrix&amp; b){ //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重载*为矩阵乘法。注意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const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matrix c;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memset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c.m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 0,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sizeof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c.m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));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for (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1;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&lt;= 6;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 {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for (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j = 1; j &lt;= 6;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j++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for (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k = 1; k &lt;= 6; k++)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c.m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][j] = (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c.m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][j] +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a.m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][k] *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b.m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[k][j]) % MOD;//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取模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return c;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matrix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pow_matrix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(matrix a,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n){                  //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矩阵快速幂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matrix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memset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(ans.m,0,sizeof(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ans.m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));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for(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=1;i&lt;7;i++)  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ans.m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][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 = 1;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while(n) {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if(n&amp;1)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* a;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a = a * a;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n&gt;&gt;=1;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}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return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  <a:p>
            <a:pPr algn="l"/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main() {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n, m1; 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cin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&gt;&gt; n &gt;&gt; m1;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matrix a, x;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 (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1;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&lt;= 6;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 {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x.m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][1] = 4;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for (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j = 1; j &lt;= 6;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j++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a.m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][j] = 4;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}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 (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0, x, y;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&lt; m1;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 {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scanf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("%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d%d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", &amp;x, &amp;y);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a.m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[p[x]][y] =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a.m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[p[y]][x] = 0;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}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matrix b =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pow_matrix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(a, n - 1) * x;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0;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 (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1;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&lt;= 6;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(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+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b.m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][1]) % MOD;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cout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&lt;&lt;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&lt;&lt;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endl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return 0;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14361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8.5 GCD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：定义、性质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06597" y="3296471"/>
            <a:ext cx="22131090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最大公约数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Greatest Common Divisor(GCD)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：整数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GCD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是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指能同时整除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的最大整数，记为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gcd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(a, b)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。由于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-a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的因子和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的因子相同，因此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gcd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(a, b) = 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gcd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(|a|, |b|)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。编码时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只关注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正整数的最大公约数。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性质：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gcd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(a, b) = 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gcd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(a, 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a+b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 = 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gcd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(a, 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k·a+b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gcd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ka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kb) = 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k·gcd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(a, b)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）定义多个整数的最大公约数：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gcd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(a, b, c) = 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gcd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gcd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(a, b), c)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）若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gcd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(a, b) = d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，则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gcd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(a/d, b/d) = 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，即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a/d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与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b/d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互素。这个定理很重要。 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5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gcd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a+cb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b) = 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gcd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(a, b)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159000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1716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err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c++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函数</a:t>
              </a:r>
              <a:r>
                <a:rPr lang="en-US" altLang="zh-CN" sz="5600" b="1" spc="600" dirty="0" err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std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::__</a:t>
              </a:r>
              <a:r>
                <a:rPr lang="en-US" altLang="zh-CN" sz="5600" b="1" spc="600" dirty="0" err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gcd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()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标题 1"/>
          <p:cNvSpPr txBox="1">
            <a:spLocks noChangeArrowheads="1"/>
          </p:cNvSpPr>
          <p:nvPr/>
        </p:nvSpPr>
        <p:spPr>
          <a:xfrm>
            <a:off x="2145249" y="3359150"/>
            <a:ext cx="8064500" cy="939800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2" name="内容占位符 2"/>
          <p:cNvSpPr txBox="1">
            <a:spLocks noChangeArrowheads="1"/>
          </p:cNvSpPr>
          <p:nvPr/>
        </p:nvSpPr>
        <p:spPr>
          <a:xfrm>
            <a:off x="869332" y="2734557"/>
            <a:ext cx="22606894" cy="2465383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65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765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__</a:t>
            </a:r>
            <a:r>
              <a:rPr lang="en-US" altLang="zh-CN" sz="4800" dirty="0" err="1">
                <a:latin typeface="宋体" panose="02010600030101010101" pitchFamily="2" charset="-122"/>
                <a:ea typeface="宋体" panose="02010600030101010101" pitchFamily="2" charset="-122"/>
              </a:rPr>
              <a:t>gcd</a:t>
            </a:r>
            <a:r>
              <a:rPr lang="en-US" altLang="zh-CN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en-US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可以返回负数）</a:t>
            </a:r>
            <a:endParaRPr lang="en-US" altLang="zh-CN" sz="4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可以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带多个</a:t>
            </a:r>
            <a:r>
              <a:rPr lang="zh-CN" altLang="en-US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参数</a:t>
            </a:r>
            <a:r>
              <a:rPr lang="en-US" altLang="zh-CN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9524846" y="1566378"/>
            <a:ext cx="7551441" cy="149815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6848191" y="5969471"/>
            <a:ext cx="15634438" cy="68634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#include&lt;bits/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stdc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++.h&gt;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using namespace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main(){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cout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&lt;&lt;__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gcd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(15, 81)&lt;&lt;"\n";    // 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  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cout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&lt;&lt;__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gcd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(0, 44)&lt;&lt;"\n";     // 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  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44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cout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&lt;&lt;__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gcd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(0, 0)&lt;&lt;"\n";      // 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  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cout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&lt;&lt;__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gcd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(-6, -15)&lt;&lt;"\n";   // 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  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-3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cout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&lt;&lt;__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gcd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(-17,289)&lt;&lt;"\n";   // 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  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-17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cout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&lt;&lt;__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gcd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(17,-289)&lt;&lt;"\n";   // 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  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17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return 0;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  <a:endParaRPr lang="en-US" altLang="zh-CN" sz="7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001215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手写</a:t>
              </a:r>
              <a:r>
                <a:rPr lang="en-US" altLang="zh-CN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GCD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代码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内容占位符 2"/>
          <p:cNvSpPr txBox="1">
            <a:spLocks/>
          </p:cNvSpPr>
          <p:nvPr/>
        </p:nvSpPr>
        <p:spPr>
          <a:xfrm>
            <a:off x="1849877" y="3296471"/>
            <a:ext cx="20684246" cy="871303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 defTabSz="1828800" eaLnBrk="1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00050" lvl="1" indent="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22860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</a:defRPr>
            </a:lvl3pPr>
            <a:lvl4pPr marL="32004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4pPr>
            <a:lvl5pPr marL="41148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5pPr>
            <a:lvl6pPr marL="50292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6pPr>
            <a:lvl7pPr marL="59436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7pPr>
            <a:lvl8pPr marL="68573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8pPr>
            <a:lvl9pPr marL="77717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 smtClean="0"/>
              <a:t>手写</a:t>
            </a:r>
            <a:r>
              <a:rPr lang="en-US" altLang="zh-CN" dirty="0" err="1"/>
              <a:t>gcd</a:t>
            </a:r>
            <a:r>
              <a:rPr lang="zh-CN" altLang="en-US" dirty="0"/>
              <a:t>函数，</a:t>
            </a:r>
            <a:r>
              <a:rPr lang="zh-CN" altLang="en-US" dirty="0" smtClean="0"/>
              <a:t>常用欧几里得算法。</a:t>
            </a:r>
            <a:endParaRPr lang="en-US" altLang="zh-CN" dirty="0" smtClean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 smtClean="0"/>
              <a:t>辗转相除法</a:t>
            </a:r>
            <a:r>
              <a:rPr lang="zh-CN" altLang="en-US" dirty="0"/>
              <a:t>求</a:t>
            </a:r>
            <a:r>
              <a:rPr lang="en-US" altLang="zh-CN" dirty="0" err="1" smtClean="0"/>
              <a:t>gcd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/>
              <a:t>	</a:t>
            </a:r>
            <a:r>
              <a:rPr lang="en-US" altLang="zh-CN" dirty="0" err="1" smtClean="0"/>
              <a:t>gcd</a:t>
            </a:r>
            <a:r>
              <a:rPr lang="en-US" altLang="zh-CN" dirty="0" smtClean="0"/>
              <a:t>(a</a:t>
            </a:r>
            <a:r>
              <a:rPr lang="en-US" altLang="zh-CN" dirty="0"/>
              <a:t>, b) = </a:t>
            </a:r>
            <a:r>
              <a:rPr lang="en-US" altLang="zh-CN" dirty="0" err="1"/>
              <a:t>gcd</a:t>
            </a:r>
            <a:r>
              <a:rPr lang="en-US" altLang="zh-CN" dirty="0"/>
              <a:t>(b, a mod b</a:t>
            </a:r>
            <a:r>
              <a:rPr lang="en-US" altLang="zh-CN" dirty="0" smtClean="0"/>
              <a:t>)</a:t>
            </a:r>
            <a:endParaRPr lang="zh-CN" altLang="en-US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dirty="0" smtClean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 smtClean="0"/>
              <a:t>这</a:t>
            </a:r>
            <a:r>
              <a:rPr lang="zh-CN" altLang="en-US" dirty="0"/>
              <a:t>是最常用的方法</a:t>
            </a:r>
            <a:r>
              <a:rPr lang="zh-CN" altLang="en-US" dirty="0" smtClean="0"/>
              <a:t>，极为</a:t>
            </a:r>
            <a:r>
              <a:rPr lang="zh-CN" altLang="en-US" dirty="0"/>
              <a:t>高效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 smtClean="0"/>
              <a:t>设</a:t>
            </a:r>
            <a:r>
              <a:rPr lang="en-US" altLang="zh-CN" dirty="0"/>
              <a:t>a &gt; b</a:t>
            </a:r>
            <a:r>
              <a:rPr lang="zh-CN" altLang="en-US" dirty="0"/>
              <a:t>，辗转相除法的计算复杂度为</a:t>
            </a:r>
            <a:r>
              <a:rPr lang="en-US" altLang="zh-CN" dirty="0"/>
              <a:t>O((log</a:t>
            </a:r>
            <a:r>
              <a:rPr lang="en-US" altLang="zh-CN" baseline="-25000" dirty="0"/>
              <a:t>2</a:t>
            </a:r>
            <a:r>
              <a:rPr lang="en-US" altLang="zh-CN" dirty="0"/>
              <a:t>a)</a:t>
            </a:r>
            <a:r>
              <a:rPr lang="en-US" altLang="zh-CN" baseline="30000" dirty="0"/>
              <a:t>3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3219892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1716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2" name="内容占位符 2"/>
          <p:cNvSpPr txBox="1">
            <a:spLocks noChangeArrowheads="1"/>
          </p:cNvSpPr>
          <p:nvPr/>
        </p:nvSpPr>
        <p:spPr>
          <a:xfrm>
            <a:off x="869332" y="2734557"/>
            <a:ext cx="22606894" cy="2465383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65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765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可能输出负数</a:t>
            </a:r>
            <a:r>
              <a:rPr lang="zh-CN" altLang="en-US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，和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库</a:t>
            </a:r>
            <a:r>
              <a:rPr lang="zh-CN" altLang="en-US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函数一样</a:t>
            </a:r>
            <a:endParaRPr lang="zh-CN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9197401" y="-512657"/>
            <a:ext cx="9110123" cy="1806993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5832190" y="4473464"/>
            <a:ext cx="15329638" cy="82176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#include&lt;bits/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stdc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++.h&gt;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using namespace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gcd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a,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b){ 	return b?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gcd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(b,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a%b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):a; }</a:t>
            </a:r>
          </a:p>
          <a:p>
            <a:pPr algn="l"/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main(){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cout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&lt;&lt;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gcd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(15, 81)&lt;&lt;"\n";    // 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  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cout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&lt;&lt;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gcd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(0, 44)&lt;&lt;"\n";     // 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  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44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cout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&lt;&lt;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gcd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(0, 0)&lt;&lt;"\n";      // 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  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cout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&lt;&lt;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gcd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(-6, -15)&lt;&lt;"\n";   // 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  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-3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cout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&lt;&lt;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gcd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(-17,289)&lt;&lt;"\n";   // 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  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-17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cout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&lt;&lt;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gcd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(17,-289)&lt;&lt;"\n";   // 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  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17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return 0;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  <a:endParaRPr lang="en-US" altLang="zh-CN" sz="8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842048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LCM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：定义、性质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295400" y="2872302"/>
            <a:ext cx="1951672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最小公倍数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LCM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Least Common Multiple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4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44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的最小公倍数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lcm(</a:t>
            </a:r>
            <a:r>
              <a:rPr lang="en-US" altLang="zh-CN" sz="44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4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，从算术基本定理推理得到。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算术基本定理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：任何大于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的正整数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都可以唯一分解为有限个素数的乘积：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 = p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c1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c2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...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4400" baseline="-25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4400" baseline="30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cm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，其中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都是正整数，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都是素数且从小到大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推导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LCM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44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p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c1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c2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...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4400" baseline="-25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4400" baseline="30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cm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4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p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f1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f2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...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4400" baseline="-25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4400" baseline="30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fm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那么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gcd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4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4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= p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min{c1,f1}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min{c2,f2}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...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4400" baseline="-25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4400" baseline="30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min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r>
              <a:rPr lang="en-US" altLang="zh-CN" sz="4400" baseline="30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cm,fm</a:t>
            </a:r>
            <a:r>
              <a:rPr lang="en-US" altLang="zh-CN" sz="4400" baseline="30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   lcm(</a:t>
            </a:r>
            <a:r>
              <a:rPr lang="en-US" altLang="zh-CN" sz="44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4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= p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max{c1,f1}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max{c2,f2}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...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4400" baseline="-25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4400" baseline="30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max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r>
              <a:rPr lang="en-US" altLang="zh-CN" sz="4400" baseline="30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cm,fm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推出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gcd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4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4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)*lcm(</a:t>
            </a:r>
            <a:r>
              <a:rPr lang="en-US" altLang="zh-CN" sz="44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4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= </a:t>
            </a:r>
            <a:r>
              <a:rPr lang="en-US" altLang="zh-CN" sz="44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sz="44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即：    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lcm(</a:t>
            </a:r>
            <a:r>
              <a:rPr lang="en-US" altLang="zh-CN" sz="44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4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= </a:t>
            </a:r>
            <a:r>
              <a:rPr lang="en-US" altLang="zh-CN" sz="44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sz="44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gcd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4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4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= </a:t>
            </a:r>
            <a:r>
              <a:rPr lang="en-US" altLang="zh-CN" sz="44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gcd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4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4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)*</a:t>
            </a:r>
            <a:r>
              <a:rPr lang="en-US" altLang="zh-CN" sz="44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184466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8.1 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模运算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06597" y="3296471"/>
            <a:ext cx="21909046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定义：模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运算为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除以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的余数，记为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 mod m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 mod m = a % m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模运算是大数运算中的常用操作。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如果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一个数太大，无法直接输出，或者不需要直接输出，可以把它取模后，缩小数值再输出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虽然能直接计算大数，不用担心数据</a:t>
            </a:r>
            <a:r>
              <a:rPr lang="zh-CN" altLang="en-US" sz="440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溢出</a:t>
            </a:r>
            <a:r>
              <a:rPr lang="zh-CN" altLang="en-US" sz="440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，但是大数乘法太耗时，所以也常用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取模来缩小数值。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一个简单应用，判断奇偶：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a%2==0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是偶数；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a%2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==1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是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奇数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893587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1716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lcm()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手写代码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标题 1"/>
          <p:cNvSpPr txBox="1">
            <a:spLocks noChangeArrowheads="1"/>
          </p:cNvSpPr>
          <p:nvPr/>
        </p:nvSpPr>
        <p:spPr>
          <a:xfrm>
            <a:off x="2145249" y="3359150"/>
            <a:ext cx="8064500" cy="939800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800" dirty="0">
              <a:solidFill>
                <a:srgbClr val="FF0000"/>
              </a:solidFill>
            </a:endParaRPr>
          </a:p>
        </p:txBody>
      </p:sp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1588226" y="-5030630"/>
            <a:ext cx="3585024" cy="2247097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3662306" y="5005223"/>
            <a:ext cx="22753694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lcm(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a,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b){ </a:t>
            </a:r>
            <a:r>
              <a:rPr lang="en-US" altLang="zh-CN" sz="4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需要的时候把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zh-CN" altLang="en-US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改成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long </a:t>
            </a:r>
            <a:r>
              <a:rPr lang="en-US" altLang="zh-CN" sz="48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long</a:t>
            </a:r>
            <a:r>
              <a:rPr lang="en-US" altLang="zh-CN" sz="4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endParaRPr lang="en-US" altLang="zh-CN" sz="48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en-US" altLang="zh-CN" sz="4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return 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 /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gcd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(a, b) * b;  //</a:t>
            </a:r>
            <a:r>
              <a:rPr lang="zh-CN" altLang="en-US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先做除法再做乘法，防止先做乘法溢出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  <a:endParaRPr lang="en-US" altLang="zh-CN" sz="88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078855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617969"/>
            <a:chOff x="0" y="-48"/>
            <a:chExt cx="38400" cy="4123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1554" cy="28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4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核桃的</a:t>
              </a:r>
              <a:r>
                <a:rPr lang="zh-CN" altLang="en-US" sz="54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数量</a:t>
              </a:r>
              <a:endParaRPr lang="en-US" altLang="zh-CN" sz="5400" b="1" spc="600" dirty="0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  <a:p>
              <a:pPr algn="l"/>
              <a:r>
                <a:rPr lang="en-US" altLang="zh-CN" sz="54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2013</a:t>
              </a:r>
              <a:r>
                <a:rPr lang="zh-CN" altLang="en-US" sz="54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年第四届省赛 </a:t>
              </a:r>
              <a:r>
                <a:rPr lang="en-US" altLang="zh-CN" sz="5400" b="1" spc="600" dirty="0" err="1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lanqiaoOJ</a:t>
              </a:r>
              <a:r>
                <a:rPr lang="zh-CN" altLang="en-US" sz="54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题号</a:t>
              </a:r>
              <a:r>
                <a:rPr lang="en-US" altLang="zh-CN" sz="54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210</a:t>
              </a:r>
              <a:endParaRPr lang="zh-CN" altLang="en-US" sz="3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452492" y="3296471"/>
            <a:ext cx="23930873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小张是软件项目经理，他带领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个开发组。工期紧，今天都在加班呢。为鼓舞士气，小张打算给每个组发一袋核桃（据传言能补脑）。他的要求是：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各组的核桃数量必须相同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各组内必须能平分核桃（当然是不能打碎的）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尽量提供满足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条件的最小数量（节约闹革命嘛）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输入格式</a:t>
            </a: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输入三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个正整数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a,  b,  c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，表示每个组正在加班的人数，用空格分开（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a,b,c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 30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  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输出格式</a:t>
            </a: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输出一个正整数，表示每袋核桃的数量。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980962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思路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390976" y="2973908"/>
            <a:ext cx="23140933" cy="979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简单题，答案就是三个数字的最小公倍数。</a:t>
            </a:r>
          </a:p>
        </p:txBody>
      </p:sp>
      <p:pic>
        <p:nvPicPr>
          <p:cNvPr id="10" name="图片 9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9275842" y="-456385"/>
            <a:ext cx="7388679" cy="1716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5368187" y="4999461"/>
            <a:ext cx="15706556" cy="61863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#include&lt;bits/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stdc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++.h&gt;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using namespace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lcm(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a,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b){ return a / __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gcd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(a, b) * b;}</a:t>
            </a:r>
          </a:p>
          <a:p>
            <a:pPr algn="l"/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main(){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a,b,c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   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cin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&gt;&gt;a&gt;&gt;b&gt;&gt;c;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k = lcm(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a,b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); 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cout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&lt;&lt;lcm(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k,c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)&lt;&lt;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endl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return 0;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  <a:endParaRPr lang="en-US" altLang="zh-CN" sz="8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756564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0153" cy="13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48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等差数列 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2019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年第十届省赛，</a:t>
              </a:r>
              <a:r>
                <a:rPr lang="en-US" altLang="zh-CN" sz="4800" b="1" spc="600" dirty="0" err="1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lanqiaoOJ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题号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192</a:t>
              </a:r>
              <a:endParaRPr lang="zh-CN" altLang="en-US"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452492" y="3296471"/>
            <a:ext cx="2314093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数学老师给小明出了一道等差数列求和的题目。但是粗心的小明忘记了一部分的数列，只记得其中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个整数。现在给出这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个整数，小明想知道包含这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个整数的最短的等差数列有几项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?</a:t>
            </a:r>
            <a:endParaRPr lang="zh-CN" altLang="en-US" sz="4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输入描述</a:t>
            </a: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输入的第一行包含一个整数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 第二行包含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个整数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,A</a:t>
            </a:r>
            <a:r>
              <a:rPr lang="en-US" altLang="zh-CN" sz="44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,···,A</a:t>
            </a:r>
            <a:r>
              <a:rPr lang="en-US" altLang="zh-CN" sz="44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∼A</a:t>
            </a:r>
            <a:r>
              <a:rPr lang="en-US" altLang="zh-CN" sz="44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并不一定是按等差数列中的顺序给出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(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对于所有评测用例，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2≤N≤100000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0≤Ai≤10</a:t>
            </a:r>
            <a:r>
              <a:rPr lang="en-US" altLang="zh-CN" sz="4400" baseline="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en-US" sz="4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输出描述</a:t>
            </a: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输出一个整数表示答案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7449389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332295" y="373694"/>
            <a:ext cx="2314093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所有数字间距离最小的间隔是公差吗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？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并不是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，例如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7}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，最小的间隔是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，但公差不是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gcd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问题。把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个数据排序，计算它们的间隔，对所有间隔做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GCD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，结果为公差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数量等于：（最大值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最小值）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公差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10" name="图片 9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9796780" y="300809"/>
            <a:ext cx="9619322" cy="1773357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482612" y="4795808"/>
            <a:ext cx="17175674" cy="88947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#include&lt;bits/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stdc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++.h&gt;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using namespace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a[100000];</a:t>
            </a:r>
          </a:p>
          <a:p>
            <a:pPr algn="l"/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main(){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n;  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cin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&gt;&gt;n;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=0;i&lt;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n;i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  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cin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&gt;&gt;a[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];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sort(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a,a+n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);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d=0;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=1;i&lt;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n;i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   d = __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gcd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d,a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]-a[i-1]);     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if(d==0)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cout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&lt;&lt;n&lt;&lt;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endl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else    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printf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("%d\n",(a[n - 1] - a[0]) / d + 1);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return 0;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  <a:endParaRPr lang="en-US" altLang="zh-CN" sz="8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174930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2" grpId="0"/>
      <p:bldP spid="12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00"/>
              <a:ext cx="24127" cy="13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4800" b="1" spc="600" dirty="0" err="1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Hankson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的趣味</a:t>
              </a:r>
              <a:r>
                <a:rPr lang="zh-CN" altLang="en-US" sz="48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题  </a:t>
              </a:r>
              <a:r>
                <a:rPr lang="en-US" altLang="zh-CN" sz="4800" b="1" spc="600" dirty="0" err="1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lanqiaoOJ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题号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520</a:t>
              </a:r>
              <a:endParaRPr lang="zh-CN" altLang="en-US" sz="32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442967" y="2724971"/>
            <a:ext cx="23140933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36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3600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课堂上，老师讲解了如何求两个正整数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c1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c2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的最大公约数和最小公倍数</a:t>
            </a:r>
            <a:r>
              <a:rPr lang="zh-CN" alt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sz="36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Hankson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认为自己已经熟练地掌握了这些知识，他开始思考一个“求公约数”和“求公倍数”之类问题的“逆问题”，这个问题是这样的：已知正整数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a0,a1,b0,b1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，设某未知正整数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满足：  </a:t>
            </a:r>
          </a:p>
          <a:p>
            <a:pPr algn="l">
              <a:lnSpc>
                <a:spcPct val="150000"/>
              </a:lnSpc>
            </a:pP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 x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a0 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的最大公约数是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a1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  </a:t>
            </a:r>
          </a:p>
          <a:p>
            <a:pPr algn="l">
              <a:lnSpc>
                <a:spcPct val="150000"/>
              </a:lnSpc>
            </a:pP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 x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b0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的最小公倍数是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b1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lang="en-US" altLang="zh-CN" sz="36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Hankson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的“逆问题”就是求出满足条件的正整数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。但稍加思索之后，他发现这样的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并不唯一，甚至可能不存在。因此他转而开始考虑如何求解满足条件的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的个数。请你帮助他编程求解这个问题。</a:t>
            </a:r>
          </a:p>
          <a:p>
            <a:pPr algn="l">
              <a:lnSpc>
                <a:spcPct val="150000"/>
              </a:lnSpc>
            </a:pPr>
            <a:r>
              <a:rPr lang="en-US" altLang="zh-CN" sz="36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36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输入格式</a:t>
            </a:r>
            <a:r>
              <a:rPr lang="en-US" altLang="zh-CN" sz="36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输入第一行为一个正整数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，表示有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组输入数据。 接下来的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行每行一组输入数据，为四个正整数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a0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a1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b0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b1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，每两个整数之间用一个空格隔开。输入数据保证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a0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能被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a1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整除，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b1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能被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b0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整除。</a:t>
            </a:r>
          </a:p>
          <a:p>
            <a:pPr algn="l">
              <a:lnSpc>
                <a:spcPct val="150000"/>
              </a:lnSpc>
            </a:pP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数据规模：对于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100%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的数据，保证有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1≤a0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a1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b0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b1≤2,000,000,000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且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n≤2000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 </a:t>
            </a:r>
          </a:p>
          <a:p>
            <a:pPr algn="l">
              <a:lnSpc>
                <a:spcPct val="150000"/>
              </a:lnSpc>
            </a:pPr>
            <a:r>
              <a:rPr lang="en-US" altLang="zh-CN" sz="36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36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输出格式</a:t>
            </a:r>
            <a:r>
              <a:rPr lang="en-US" altLang="zh-CN" sz="36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输出共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行。每组输入数据的输出结果占一行，为一个整数。对于每组数据</a:t>
            </a:r>
            <a:r>
              <a:rPr lang="zh-CN" alt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36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若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不存在这样的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，请输出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；若存在这样的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，请输出满足条件的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的个数。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374097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198721" y="406447"/>
            <a:ext cx="2381445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若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的因子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，有 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x*y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b1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也可能是答案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只需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要在范围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x&lt;=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sqrt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(b1)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内查询，同时判断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就行了。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但还是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超时，因为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gcd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计算也要花时间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，加上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一个优化：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if(b1%x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==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0)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表示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的公倍数。</a:t>
            </a:r>
          </a:p>
        </p:txBody>
      </p:sp>
      <p:pic>
        <p:nvPicPr>
          <p:cNvPr id="10" name="图片 9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7193622" y="-2430030"/>
            <a:ext cx="11185895" cy="2110616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3395561" y="3335233"/>
            <a:ext cx="19827296" cy="104336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#include&lt;bits/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stdc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++.h&gt;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using namespace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lcm(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a,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b){ return a / __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gcd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(a, b) * b;}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main() {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n;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scanf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("%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d",&amp;n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while(n--) {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a0,a1,b0,b1;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&gt;&gt;a0&gt;&gt;a1&gt;&gt;b0&gt;&gt;b1;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=0;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for(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x=1;x &lt;=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sqrt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(b1);x++){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if(b1%x == 0){  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优化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if(__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gcd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(x,a0)==a1 &amp;&amp; lcm(x,b0)==b1)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y = b1/x; 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另外一个因子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if(x==y) continue;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if(__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gcd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(y,a0)==a1 &amp;&amp; lcm(y,b0)==b1)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cout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&lt;&lt;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&lt;&lt;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endl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return 0;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  <a:endParaRPr lang="en-US" altLang="zh-CN" sz="6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矩形标注 1"/>
          <p:cNvSpPr/>
          <p:nvPr/>
        </p:nvSpPr>
        <p:spPr>
          <a:xfrm>
            <a:off x="18792825" y="5466522"/>
            <a:ext cx="4981575" cy="2405269"/>
          </a:xfrm>
          <a:prstGeom prst="wedgeRectCallout">
            <a:avLst>
              <a:gd name="adj1" fmla="val -48557"/>
              <a:gd name="adj2" fmla="val 836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4000" dirty="0" smtClean="0">
                <a:solidFill>
                  <a:srgbClr val="FFFF00"/>
                </a:solidFill>
              </a:rPr>
              <a:t>复杂度？</a:t>
            </a:r>
            <a:endParaRPr lang="en-US" altLang="zh-CN" sz="4000" dirty="0" smtClean="0">
              <a:solidFill>
                <a:srgbClr val="FFFF00"/>
              </a:solidFill>
            </a:endParaRPr>
          </a:p>
          <a:p>
            <a:pPr algn="l"/>
            <a:r>
              <a:rPr lang="pl-PL" altLang="zh-CN" sz="4000" dirty="0">
                <a:solidFill>
                  <a:srgbClr val="FFFF00"/>
                </a:solidFill>
              </a:rPr>
              <a:t>b1≤</a:t>
            </a:r>
            <a:r>
              <a:rPr lang="pl-PL" altLang="zh-CN" sz="4000" dirty="0" smtClean="0">
                <a:solidFill>
                  <a:srgbClr val="FFFF00"/>
                </a:solidFill>
              </a:rPr>
              <a:t>2,000,000,000</a:t>
            </a:r>
            <a:endParaRPr lang="en-US" altLang="zh-CN" sz="4000" dirty="0" smtClean="0">
              <a:solidFill>
                <a:srgbClr val="FFFF00"/>
              </a:solidFill>
            </a:endParaRPr>
          </a:p>
          <a:p>
            <a:pPr algn="l"/>
            <a:r>
              <a:rPr lang="pl-PL" altLang="zh-CN" sz="4000" dirty="0" smtClean="0">
                <a:solidFill>
                  <a:srgbClr val="FFFF00"/>
                </a:solidFill>
              </a:rPr>
              <a:t>n</a:t>
            </a:r>
            <a:r>
              <a:rPr lang="pl-PL" altLang="zh-CN" sz="4000" dirty="0">
                <a:solidFill>
                  <a:srgbClr val="FFFF00"/>
                </a:solidFill>
              </a:rPr>
              <a:t>≤2000</a:t>
            </a:r>
            <a:endParaRPr lang="zh-CN" altLang="en-US" sz="4000" dirty="0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353352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2" grpId="0"/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00"/>
              <a:ext cx="27743" cy="13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最大比例 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2016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年第七届省赛 </a:t>
              </a:r>
              <a:r>
                <a:rPr lang="en-US" altLang="zh-CN" sz="4800" b="1" spc="600" dirty="0" err="1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lanqiaoOJ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题号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120</a:t>
              </a:r>
              <a:endParaRPr lang="zh-CN" altLang="en-US" sz="32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442967" y="2724971"/>
            <a:ext cx="23140933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星球的某个大奖赛设了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级奖励。每个级别的奖金是一个正整数。并且，相邻的两个级别间的比例是个固定值。也就是说：所有级别的奖金数构成了一个等比数列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比如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16, 24, 36, 54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，其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等比值为：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3/2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现在，我们随机调查了一些获奖者的奖金数。请你据此推算可能的最大的等比值。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输入格式</a:t>
            </a: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第一行为数字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 (0&lt;N&lt;100)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，表示接下的一行包含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个正整数。第二行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个正整数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Xi(Xi&lt;1 000 000 000 000)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，用空格分开。每个整数表示调查到的某人的奖金数额。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输出格式</a:t>
            </a: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一个形如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A/B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的分数，要求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互质。表示可能的最大比例系数。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测试数据保证了输入格式正确，并且最大比例是存在的。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4879923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1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404867" y="2494508"/>
            <a:ext cx="23140933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把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这些数字排个序，然后算出相邻两个数的比值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最小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的那个比值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是否就是答案呢？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不是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。例如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{2, 16, 64}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，比值是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16/2=8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64/16=4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，最小比值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K=4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但原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序列是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{2, 4, 8, 16, 32, 64}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，比值是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答案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肯定比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小，如何求出答案？如果一个个试比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小的分数，肯定会超时。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871112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另一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个思路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404867" y="2494508"/>
            <a:ext cx="23140933" cy="11310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不是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算相邻两个数的比值，而是每个数对第一个数的</a:t>
            </a:r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比值。</a:t>
            </a:r>
            <a:endParaRPr lang="zh-CN" altLang="en-US" sz="5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设原序列是</a:t>
            </a:r>
            <a:r>
              <a:rPr lang="en-US" altLang="zh-CN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{x, xq</a:t>
            </a:r>
            <a:r>
              <a:rPr lang="en-US" altLang="zh-CN" sz="5400" baseline="30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xq</a:t>
            </a:r>
            <a:r>
              <a:rPr lang="en-US" altLang="zh-CN" sz="5400" baseline="30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..., xq</a:t>
            </a:r>
            <a:r>
              <a:rPr lang="en-US" altLang="zh-CN" sz="5400" baseline="30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n-1</a:t>
            </a:r>
            <a:r>
              <a:rPr lang="en-US" altLang="zh-CN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，从中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挑出一些数字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r>
              <a:rPr lang="en-US" altLang="zh-CN" sz="5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xq</a:t>
            </a:r>
            <a:r>
              <a:rPr lang="en-US" altLang="zh-CN" sz="5400" baseline="30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5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xq</a:t>
            </a:r>
            <a:r>
              <a:rPr lang="en-US" altLang="zh-CN" sz="5400" baseline="30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..., </a:t>
            </a:r>
            <a:r>
              <a:rPr lang="en-US" altLang="zh-CN" sz="5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xq</a:t>
            </a:r>
            <a:r>
              <a:rPr lang="en-US" altLang="zh-CN" sz="5400" baseline="30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5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xq</a:t>
            </a:r>
            <a:r>
              <a:rPr lang="en-US" altLang="zh-CN" sz="5400" baseline="30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，它们之间的两两相除，得到一个比值序列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{1, </a:t>
            </a:r>
            <a:r>
              <a:rPr lang="en-US" altLang="zh-CN" sz="5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5400" baseline="30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5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-c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... , </a:t>
            </a:r>
            <a:r>
              <a:rPr lang="en-US" altLang="zh-CN" sz="5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5400" baseline="30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</a:t>
            </a:r>
            <a:r>
              <a:rPr lang="en-US" altLang="zh-CN" sz="5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-y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，这其中的一些数字可能是相同</a:t>
            </a:r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的。算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它们对第一个数的比值，得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{1, </a:t>
            </a:r>
            <a:r>
              <a:rPr lang="en-US" altLang="zh-CN" sz="5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5400" baseline="30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5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-c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... , </a:t>
            </a:r>
            <a:r>
              <a:rPr lang="en-US" altLang="zh-CN" sz="5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5400" baseline="30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5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-c 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5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5400" baseline="30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</a:t>
            </a:r>
            <a:r>
              <a:rPr lang="en-US" altLang="zh-CN" sz="5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-c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 ={1, </a:t>
            </a:r>
            <a:r>
              <a:rPr lang="en-US" altLang="zh-CN" sz="5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5400" baseline="30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kd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... , </a:t>
            </a:r>
            <a:r>
              <a:rPr lang="en-US" altLang="zh-CN" sz="5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5400" baseline="30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ky</a:t>
            </a:r>
            <a:r>
              <a:rPr lang="en-US" altLang="zh-CN" sz="5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5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5400" baseline="30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kz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 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，这个序列内的所有数字肯定不同</a:t>
            </a:r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5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令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 = a/b</a:t>
            </a:r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，这个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序列变成了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{1, (a/b)</a:t>
            </a:r>
            <a:r>
              <a:rPr lang="en-US" altLang="zh-CN" sz="5400" baseline="30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kd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...,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(a/b)</a:t>
            </a:r>
            <a:r>
              <a:rPr lang="en-US" altLang="zh-CN" sz="5400" baseline="30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ky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(a/b)</a:t>
            </a:r>
            <a:r>
              <a:rPr lang="en-US" altLang="zh-CN" sz="5400" baseline="30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kz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5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分成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分子和分母两个序列，分别是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A={</a:t>
            </a:r>
            <a:r>
              <a:rPr lang="en-US" altLang="zh-CN" sz="5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5400" baseline="30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kd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..., </a:t>
            </a:r>
            <a:r>
              <a:rPr lang="en-US" altLang="zh-CN" sz="5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5400" baseline="30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ky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5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5400" baseline="30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kz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}, B={</a:t>
            </a:r>
            <a:r>
              <a:rPr lang="en-US" altLang="zh-CN" sz="5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5400" baseline="30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kd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..., </a:t>
            </a:r>
            <a:r>
              <a:rPr lang="en-US" altLang="zh-CN" sz="5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5400" baseline="30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ky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5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5400" baseline="30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kz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已知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这两个序列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中每个元素的值，求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例如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A={16, 128, 512, 1024}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，得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a=2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，即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A={2</a:t>
            </a:r>
            <a:r>
              <a:rPr lang="en-US" altLang="zh-CN" sz="5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2</a:t>
            </a:r>
            <a:r>
              <a:rPr lang="en-US" altLang="zh-CN" sz="5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2</a:t>
            </a:r>
            <a:r>
              <a:rPr lang="en-US" altLang="zh-CN" sz="5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2</a:t>
            </a:r>
            <a:r>
              <a:rPr lang="en-US" altLang="zh-CN" sz="5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5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661053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1716" cy="13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48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例题：刷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题统计 </a:t>
              </a:r>
              <a:r>
                <a:rPr lang="en-US" altLang="zh-CN" sz="48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2022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年第十三届省赛，</a:t>
              </a:r>
              <a:r>
                <a:rPr lang="en-US" altLang="zh-CN" sz="4800" b="1" spc="600" dirty="0" err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lanqiaoOJ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题号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2098</a:t>
              </a:r>
              <a:endParaRPr lang="zh-CN" altLang="en-US" sz="48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标题 1"/>
          <p:cNvSpPr txBox="1">
            <a:spLocks noChangeArrowheads="1"/>
          </p:cNvSpPr>
          <p:nvPr/>
        </p:nvSpPr>
        <p:spPr>
          <a:xfrm>
            <a:off x="2145249" y="3359150"/>
            <a:ext cx="8064500" cy="939800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2" name="内容占位符 2"/>
          <p:cNvSpPr txBox="1">
            <a:spLocks noChangeArrowheads="1"/>
          </p:cNvSpPr>
          <p:nvPr/>
        </p:nvSpPr>
        <p:spPr>
          <a:xfrm>
            <a:off x="1616091" y="2817071"/>
            <a:ext cx="21017405" cy="6142401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65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765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问题描述</a:t>
            </a:r>
            <a:r>
              <a:rPr lang="en-US" altLang="zh-CN" sz="4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】 </a:t>
            </a:r>
            <a:r>
              <a:rPr lang="zh-CN" altLang="en-US" sz="4400" dirty="0">
                <a:latin typeface="宋体" panose="02010600030101010101" pitchFamily="2" charset="-122"/>
                <a:ea typeface="宋体" panose="02010600030101010101" pitchFamily="2" charset="-122"/>
              </a:rPr>
              <a:t>小明决定从下周一开始努力刷题准备蓝桥杯竞赛。他计划周一至周五每天做</a:t>
            </a:r>
            <a:r>
              <a:rPr lang="en-US" altLang="zh-CN" sz="4400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4400" dirty="0">
                <a:latin typeface="宋体" panose="02010600030101010101" pitchFamily="2" charset="-122"/>
                <a:ea typeface="宋体" panose="02010600030101010101" pitchFamily="2" charset="-122"/>
              </a:rPr>
              <a:t>道题目，周六和周日每天做</a:t>
            </a:r>
            <a:r>
              <a:rPr lang="en-US" altLang="zh-CN" sz="4400" dirty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4400" dirty="0">
                <a:latin typeface="宋体" panose="02010600030101010101" pitchFamily="2" charset="-122"/>
                <a:ea typeface="宋体" panose="02010600030101010101" pitchFamily="2" charset="-122"/>
              </a:rPr>
              <a:t>道题目。请你帮小明计算，按照计划他将在第几天实现做题数大于等于</a:t>
            </a:r>
            <a:r>
              <a:rPr lang="en-US" altLang="zh-CN" sz="4400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4400" dirty="0">
                <a:latin typeface="宋体" panose="02010600030101010101" pitchFamily="2" charset="-122"/>
                <a:ea typeface="宋体" panose="02010600030101010101" pitchFamily="2" charset="-122"/>
              </a:rPr>
              <a:t>题？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输入格式</a:t>
            </a:r>
            <a:r>
              <a:rPr lang="en-US" altLang="zh-CN" sz="4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】 </a:t>
            </a:r>
            <a:r>
              <a:rPr lang="zh-CN" altLang="en-US" sz="4400" dirty="0">
                <a:latin typeface="宋体" panose="02010600030101010101" pitchFamily="2" charset="-122"/>
                <a:ea typeface="宋体" panose="02010600030101010101" pitchFamily="2" charset="-122"/>
              </a:rPr>
              <a:t>输入一行包含三个整数</a:t>
            </a:r>
            <a:r>
              <a:rPr lang="en-US" altLang="zh-CN" sz="4400" dirty="0">
                <a:latin typeface="宋体" panose="02010600030101010101" pitchFamily="2" charset="-122"/>
                <a:ea typeface="宋体" panose="02010600030101010101" pitchFamily="2" charset="-122"/>
              </a:rPr>
              <a:t>a, b</a:t>
            </a:r>
            <a:r>
              <a:rPr lang="zh-CN" altLang="en-US" sz="4400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4400" dirty="0">
                <a:latin typeface="宋体" panose="02010600030101010101" pitchFamily="2" charset="-122"/>
                <a:ea typeface="宋体" panose="02010600030101010101" pitchFamily="2" charset="-122"/>
              </a:rPr>
              <a:t>n.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输出格式</a:t>
            </a:r>
            <a:r>
              <a:rPr lang="en-US" altLang="zh-CN" sz="4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】 </a:t>
            </a:r>
            <a:r>
              <a:rPr lang="zh-CN" altLang="en-US" sz="4400" dirty="0">
                <a:latin typeface="宋体" panose="02010600030101010101" pitchFamily="2" charset="-122"/>
                <a:ea typeface="宋体" panose="02010600030101010101" pitchFamily="2" charset="-122"/>
              </a:rPr>
              <a:t>输出一个整数代表天数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评测用例规模与约定</a:t>
            </a:r>
            <a:r>
              <a:rPr lang="en-US" altLang="zh-CN" sz="4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】 </a:t>
            </a:r>
            <a:r>
              <a:rPr lang="zh-CN" altLang="en-US" sz="4400" dirty="0">
                <a:latin typeface="宋体" panose="02010600030101010101" pitchFamily="2" charset="-122"/>
                <a:ea typeface="宋体" panose="02010600030101010101" pitchFamily="2" charset="-122"/>
              </a:rPr>
              <a:t>对于</a:t>
            </a:r>
            <a:r>
              <a:rPr lang="en-US" altLang="zh-CN" sz="4400" dirty="0">
                <a:latin typeface="宋体" panose="02010600030101010101" pitchFamily="2" charset="-122"/>
                <a:ea typeface="宋体" panose="02010600030101010101" pitchFamily="2" charset="-122"/>
              </a:rPr>
              <a:t>50%</a:t>
            </a:r>
            <a:r>
              <a:rPr lang="zh-CN" altLang="en-US" sz="4400" dirty="0">
                <a:latin typeface="宋体" panose="02010600030101010101" pitchFamily="2" charset="-122"/>
                <a:ea typeface="宋体" panose="02010600030101010101" pitchFamily="2" charset="-122"/>
              </a:rPr>
              <a:t>的评测用例，</a:t>
            </a:r>
            <a:r>
              <a:rPr lang="en-US" altLang="zh-CN" sz="4400" dirty="0">
                <a:latin typeface="宋体" panose="02010600030101010101" pitchFamily="2" charset="-122"/>
                <a:ea typeface="宋体" panose="02010600030101010101" pitchFamily="2" charset="-122"/>
              </a:rPr>
              <a:t>1 ≤ a, b, n ≤ 10</a:t>
            </a:r>
            <a:r>
              <a:rPr lang="en-US" altLang="zh-CN" sz="4400" baseline="30000" dirty="0"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en-US" sz="4400" dirty="0">
                <a:latin typeface="宋体" panose="02010600030101010101" pitchFamily="2" charset="-122"/>
                <a:ea typeface="宋体" panose="02010600030101010101" pitchFamily="2" charset="-122"/>
              </a:rPr>
              <a:t>；对于</a:t>
            </a:r>
            <a:r>
              <a:rPr lang="en-US" altLang="zh-CN" sz="4400" dirty="0">
                <a:latin typeface="宋体" panose="02010600030101010101" pitchFamily="2" charset="-122"/>
                <a:ea typeface="宋体" panose="02010600030101010101" pitchFamily="2" charset="-122"/>
              </a:rPr>
              <a:t>100%</a:t>
            </a:r>
            <a:r>
              <a:rPr lang="zh-CN" altLang="en-US" sz="4400" dirty="0">
                <a:latin typeface="宋体" panose="02010600030101010101" pitchFamily="2" charset="-122"/>
                <a:ea typeface="宋体" panose="02010600030101010101" pitchFamily="2" charset="-122"/>
              </a:rPr>
              <a:t>的评测用例，</a:t>
            </a:r>
            <a:r>
              <a:rPr lang="en-US" altLang="zh-CN" sz="4400" dirty="0">
                <a:latin typeface="宋体" panose="02010600030101010101" pitchFamily="2" charset="-122"/>
                <a:ea typeface="宋体" panose="02010600030101010101" pitchFamily="2" charset="-122"/>
              </a:rPr>
              <a:t>1 ≤ a, b, n ≤ 10</a:t>
            </a:r>
            <a:r>
              <a:rPr lang="en-US" altLang="zh-CN" sz="4400" baseline="30000" dirty="0">
                <a:latin typeface="宋体" panose="02010600030101010101" pitchFamily="2" charset="-122"/>
                <a:ea typeface="宋体" panose="02010600030101010101" pitchFamily="2" charset="-122"/>
              </a:rPr>
              <a:t>18</a:t>
            </a:r>
            <a:endParaRPr lang="zh-CN" altLang="zh-CN" sz="5400" baseline="30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762412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另一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个思路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404867" y="2494508"/>
            <a:ext cx="23140933" cy="8817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例如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A={16, 128, 512, 1024}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，得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a=2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，即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A={2</a:t>
            </a:r>
            <a:r>
              <a:rPr lang="en-US" altLang="zh-CN" sz="5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2</a:t>
            </a:r>
            <a:r>
              <a:rPr lang="en-US" altLang="zh-CN" sz="5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2</a:t>
            </a:r>
            <a:r>
              <a:rPr lang="en-US" altLang="zh-CN" sz="5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2</a:t>
            </a:r>
            <a:r>
              <a:rPr lang="en-US" altLang="zh-CN" sz="5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5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如何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根据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求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？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显然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中每个数除以前面一个数，都能够整除，得到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的一个倍数，但是这个倍数还不是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，需要继续除，直到得到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为止</a:t>
            </a:r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5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以前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个数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{2</a:t>
            </a:r>
            <a:r>
              <a:rPr lang="en-US" altLang="zh-CN" sz="5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2</a:t>
            </a:r>
            <a:r>
              <a:rPr lang="en-US" altLang="zh-CN" sz="5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为例，计算步骤是：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5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/2</a:t>
            </a:r>
            <a:r>
              <a:rPr lang="en-US" altLang="zh-CN" sz="5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=2</a:t>
            </a:r>
            <a:r>
              <a:rPr lang="en-US" altLang="zh-CN" sz="5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5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/2</a:t>
            </a:r>
            <a:r>
              <a:rPr lang="en-US" altLang="zh-CN" sz="5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=2</a:t>
            </a:r>
            <a:r>
              <a:rPr lang="en-US" altLang="zh-CN" sz="5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5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/2</a:t>
            </a:r>
            <a:r>
              <a:rPr lang="en-US" altLang="zh-CN" sz="5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=2</a:t>
            </a:r>
            <a:r>
              <a:rPr lang="en-US" altLang="zh-CN" sz="5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5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/2</a:t>
            </a:r>
            <a:r>
              <a:rPr lang="en-US" altLang="zh-CN" sz="5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=2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5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/2</a:t>
            </a:r>
            <a:r>
              <a:rPr lang="en-US" altLang="zh-CN" sz="5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=1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，结束，得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a=2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。这是一个辗转相除的过程。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中所有元素都执行这个过程，就得到了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5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683355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0" name="图片 9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5891922" y="-794628"/>
            <a:ext cx="14058900" cy="156481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387442" y="771842"/>
            <a:ext cx="13862708" cy="125880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#include&lt;bits/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stdc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++.h&gt;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using namespace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typedef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long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long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ll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const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N = 105;</a:t>
            </a:r>
          </a:p>
          <a:p>
            <a:pPr algn="l"/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ll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x[N],a[N],b[N];</a:t>
            </a:r>
          </a:p>
          <a:p>
            <a:pPr algn="l"/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ll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gcd_sub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ll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a,ll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b){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if(a&lt;b)   swap(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a,b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);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if(b==1)  return a;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return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gcd_sub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b,a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/b);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  <a:p>
            <a:pPr algn="l"/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main(){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n;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cin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&gt;&gt;n;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ll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cnt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=0;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for(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=0;i&lt;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n;i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 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cin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&gt;&gt;x[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];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sort(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x,x+n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);         //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排序</a:t>
            </a:r>
          </a:p>
          <a:p>
            <a:pPr algn="l"/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for(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=1;i&lt;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n;i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++){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ll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d = __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gcd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(x[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],x[0]);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a[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cnt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 = x[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]/d;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b[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cnt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 = x[0]/d;   //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约分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得分子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 / 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分母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cnt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++;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}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ll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up = a[0], down = b[0];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for(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=1;i&lt;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cnt;i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++){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up=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gcd_sub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up,a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]);        //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求分子</a:t>
            </a:r>
          </a:p>
          <a:p>
            <a:pPr algn="l"/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down =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gcd_sub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down,b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]);   //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求分母</a:t>
            </a:r>
          </a:p>
          <a:p>
            <a:pPr algn="l"/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cout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&lt;&lt;up&lt;&lt;'/'&lt;&lt;down&lt;&lt;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endl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return 0;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</p:txBody>
      </p:sp>
      <p:sp>
        <p:nvSpPr>
          <p:cNvPr id="13" name="文本框 12" descr="7b0a202020202262756c6c6574223a20227b5c2263617465676f727949645c223a31303030352c5c2274656d706c61746549645c223a32303233313332387d220a7d0a"/>
          <p:cNvSpPr txBox="1"/>
          <p:nvPr/>
        </p:nvSpPr>
        <p:spPr>
          <a:xfrm>
            <a:off x="507489" y="2657338"/>
            <a:ext cx="220023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完整代码</a:t>
            </a:r>
            <a:endParaRPr 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119150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3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00"/>
              <a:ext cx="30630" cy="24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寻找整数 </a:t>
              </a:r>
              <a:endParaRPr lang="en-US" altLang="zh-CN" sz="4800" b="1" spc="600" dirty="0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  <a:p>
              <a:pPr algn="l"/>
              <a:r>
                <a:rPr lang="en-US" altLang="zh-CN" sz="48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2022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年第十三届省赛，填空题，</a:t>
              </a:r>
              <a:r>
                <a:rPr lang="en-US" altLang="zh-CN" sz="4800" b="1" spc="600" dirty="0" err="1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lanqiaoOJ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题号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2131</a:t>
              </a:r>
              <a:endParaRPr lang="zh-CN" altLang="en-US" sz="32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442967" y="2724971"/>
            <a:ext cx="23140933" cy="1995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有一个不超过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17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的正整数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，知道这个数除以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至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49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后的余数如下表所示，求这个正整数最小是多少。</a:t>
            </a:r>
          </a:p>
        </p:txBody>
      </p:sp>
      <p:pic>
        <p:nvPicPr>
          <p:cNvPr id="10" name="图片 9" descr="http://oj.ecustacm.cn/upload/image/20220418/20220418184236_4156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24699" y="4517389"/>
            <a:ext cx="11096626" cy="897257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9281172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解法</a:t>
              </a:r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1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：模拟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46" y="2770733"/>
            <a:ext cx="13501633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暴力法：一个个检验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~ 10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17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的每个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由于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这个数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最大可能是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17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，验证的时间太长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如何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减少验证时间？如果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是某个数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的倍数，那么可以递增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来验证，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 range(1, 10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17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k)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，循环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sz="4400" baseline="30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17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/k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次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越大，验证的次数越少。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表中看出，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17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的倍数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，最小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11×17 = 187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但是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仍然太小，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17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/187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≈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14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循环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14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次仍然耗时太长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。（</a:t>
            </a:r>
            <a:r>
              <a:rPr lang="zh-CN" altLang="en-US" sz="4000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即使用</a:t>
            </a:r>
            <a:r>
              <a:rPr lang="en-US" altLang="zh-CN" sz="4000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C++</a:t>
            </a:r>
            <a:r>
              <a:rPr lang="zh-CN" altLang="en-US" sz="4000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编码运行，也需要</a:t>
            </a:r>
            <a:r>
              <a:rPr lang="en-US" altLang="zh-CN" sz="4000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100000</a:t>
            </a:r>
            <a:r>
              <a:rPr lang="zh-CN" altLang="en-US" sz="4000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秒）</a:t>
            </a:r>
            <a:endParaRPr lang="zh-CN" altLang="en-US" sz="4000" dirty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 descr="http://oj.ecustacm.cn/upload/image/20220418/20220418184236_4156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496217" y="3296472"/>
            <a:ext cx="9893287" cy="7999572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948213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解法</a:t>
              </a:r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1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：模拟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747768" y="3780383"/>
            <a:ext cx="1280630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如何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找到一个较大的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？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证明：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满足表格中部分（例如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45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46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47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48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49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）的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，从小到大的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44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，它们是一个等差数列，即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-n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n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-n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… = k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 descr="http://oj.ecustacm.cn/upload/image/20220418/20220418184236_4156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496218" y="4009486"/>
            <a:ext cx="9011482" cy="7286557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33598569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解法</a:t>
              </a:r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1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：模拟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477581" y="3523208"/>
            <a:ext cx="8380909" cy="830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如何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找到一个较大的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？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满足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表格中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部分的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，从小到大的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4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，它们是一个等差数列，即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-n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n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-n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… = k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40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编码求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得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k’=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7131746160</a:t>
            </a:r>
          </a:p>
          <a:p>
            <a:pPr algn="l">
              <a:lnSpc>
                <a:spcPct val="150000"/>
              </a:lnSpc>
            </a:pP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zh-CN" altLang="en-US" sz="36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3493970" y="-1551453"/>
            <a:ext cx="5952306" cy="156481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 descr="7b0a202020202262756c6c6574223a20227b5c2263617465676f727949645c223a31303030352c5c2274656d706c61746549645c223a32303233313332387d220a7d0a"/>
          <p:cNvSpPr txBox="1"/>
          <p:nvPr/>
        </p:nvSpPr>
        <p:spPr>
          <a:xfrm>
            <a:off x="9644992" y="3867467"/>
            <a:ext cx="13862708" cy="50783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0</a:t>
            </a:r>
          </a:p>
          <a:p>
            <a:pPr algn="l"/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tmp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=0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range(187, 10 ** 17, 187):  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if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% 49 == 46 and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% 48 == 41 and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% 47 == 5  \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and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% 46 == 15 and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% 45 == 29:  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+= 1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print(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,'k=',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i-tmp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tmp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endParaRPr lang="en-US" altLang="zh-CN" sz="3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if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&gt; 5:  break</a:t>
            </a:r>
          </a:p>
        </p:txBody>
      </p:sp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007005" y="9819774"/>
            <a:ext cx="714987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n-NO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5458460249 </a:t>
            </a:r>
            <a:r>
              <a:rPr lang="nn-NO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k= 5458460249</a:t>
            </a:r>
          </a:p>
          <a:p>
            <a:pPr algn="l"/>
            <a:r>
              <a:rPr lang="nn-NO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12590206409 k= 7131746160</a:t>
            </a:r>
          </a:p>
          <a:p>
            <a:pPr algn="l"/>
            <a:r>
              <a:rPr lang="nn-NO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19721952569 k= 7131746160</a:t>
            </a:r>
          </a:p>
          <a:p>
            <a:pPr algn="l"/>
            <a:r>
              <a:rPr lang="nn-NO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26853698729 k= 7131746160</a:t>
            </a:r>
          </a:p>
          <a:p>
            <a:pPr algn="l">
              <a:lnSpc>
                <a:spcPct val="150000"/>
              </a:lnSpc>
            </a:pPr>
            <a:endParaRPr lang="zh-CN" altLang="en-US" sz="36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564355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3" grpId="0"/>
      <p:bldP spid="14" grpId="0"/>
      <p:bldP spid="14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1062093" y="1493026"/>
            <a:ext cx="1508278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完全满足表格的从小到大的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，也是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等差数列</a:t>
            </a: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4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-n</a:t>
            </a:r>
            <a:r>
              <a:rPr lang="en-US" altLang="zh-CN" sz="4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n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-n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… = k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   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’的倍数。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=7131746160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作为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循环的步长暴力检验找到最小的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循环次数：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sz="4000" baseline="30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17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’≈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14,000,000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10" name="图片 9" descr="http://oj.ecustacm.cn/upload/image/20220418/20220418184236_4156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361072" y="246286"/>
            <a:ext cx="6775280" cy="5478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/>
          <p:cNvPicPr/>
          <p:nvPr/>
        </p:nvPicPr>
        <p:blipFill>
          <a:blip r:embed="rId6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954237" y="-2727852"/>
            <a:ext cx="6399328" cy="2396490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 descr="7b0a202020202262756c6c6574223a20227b5c2263617465676f727949645c223a31303030352c5c2274656d706c61746549645c223a32303233313332387d220a7d0a"/>
          <p:cNvSpPr txBox="1"/>
          <p:nvPr/>
        </p:nvSpPr>
        <p:spPr>
          <a:xfrm>
            <a:off x="1310617" y="6715443"/>
            <a:ext cx="22073258" cy="50783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mod = [0,0,1, 2, 1, 4, 5, 4, 1, 2, 9, 0, 5, 10, 11, 14, 9, 0, 11, 18, 9, 11, 11, 15 ,17, 9, 23, 20, 25, 16, 29, 27, 25, 11, 17, 4, 29, 22, 37, 23, 9, 1, 11, 11, 33, 29, 15, 5, 41, 46]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range(5458460249, 10**17, 7131746160):  # 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开始是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5458460249, 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步长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k=7131746160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 a in range(2,50):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% a != mod[a]: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break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else:              # for else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结构：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正常结束，运行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else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语句</a:t>
            </a:r>
          </a:p>
          <a:p>
            <a:pPr algn="l"/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print(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       # 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输出答案：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2022040920220409     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break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56271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解法</a:t>
              </a:r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2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：</a:t>
              </a:r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LCM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904742" y="8249096"/>
            <a:ext cx="1650695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证明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</a:p>
          <a:p>
            <a:pPr lvl="2" algn="l"/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n1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n2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满足：</a:t>
            </a:r>
          </a:p>
          <a:p>
            <a:pPr lvl="2" algn="l"/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36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2a</a:t>
            </a:r>
            <a:r>
              <a:rPr lang="en-US" altLang="zh-CN" sz="36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+1 = 3b</a:t>
            </a:r>
            <a:r>
              <a:rPr lang="en-US" altLang="zh-CN" sz="36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+2</a:t>
            </a:r>
          </a:p>
          <a:p>
            <a:pPr lvl="2" algn="l"/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36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2a</a:t>
            </a:r>
            <a:r>
              <a:rPr lang="en-US" altLang="zh-CN" sz="36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+1 = 3b</a:t>
            </a:r>
            <a:r>
              <a:rPr lang="en-US" altLang="zh-CN" sz="36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+2</a:t>
            </a:r>
          </a:p>
          <a:p>
            <a:pPr lvl="2" algn="l"/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36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36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的差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 = n</a:t>
            </a:r>
            <a:r>
              <a:rPr lang="en-US" altLang="zh-CN" sz="36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-n</a:t>
            </a:r>
            <a:r>
              <a:rPr lang="en-US" altLang="zh-CN" sz="36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2(a</a:t>
            </a:r>
            <a:r>
              <a:rPr lang="en-US" altLang="zh-CN" sz="36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-a</a:t>
            </a:r>
            <a:r>
              <a:rPr lang="en-US" altLang="zh-CN" sz="36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= 3(b</a:t>
            </a:r>
            <a:r>
              <a:rPr lang="en-US" altLang="zh-CN" sz="36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-b</a:t>
            </a:r>
            <a:r>
              <a:rPr lang="en-US" altLang="zh-CN" sz="36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lvl="2" algn="l"/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的倍数 ，也是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的倍数，那么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的最小公倍数，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 = lcm(2, 3) = 6</a:t>
            </a:r>
            <a:r>
              <a:rPr lang="zh-CN" alt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36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 descr="http://oj.ecustacm.cn/upload/image/20220418/20220418184236_4156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297499" y="3238500"/>
            <a:ext cx="8085866" cy="653811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805146" y="2923133"/>
            <a:ext cx="1466345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表格的第一个数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开始，逐个增加后面的数，找满足条件的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）满足第一个条件，除以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余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的数有：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此时步长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 = 2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lang="en-US" altLang="zh-CN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）继续满足第二个条件，除以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余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的数，只能从上一步骤的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中找，有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11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17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</a:p>
          <a:p>
            <a:pPr algn="l">
              <a:lnSpc>
                <a:spcPct val="150000"/>
              </a:lnSpc>
            </a:pPr>
            <a:r>
              <a:rPr lang="zh-CN" alt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此时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步长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 = 6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，为什么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 = 6</a:t>
            </a:r>
            <a:r>
              <a:rPr lang="zh-CN" alt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？</a:t>
            </a:r>
            <a:endParaRPr lang="en-US" altLang="zh-CN" sz="36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实际上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LCM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 = lcm(2, 3) = </a:t>
            </a:r>
            <a:r>
              <a:rPr lang="en-US" altLang="zh-CN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659178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2" grpId="0"/>
      <p:bldP spid="12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解法</a:t>
              </a:r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2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：</a:t>
              </a:r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LCM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46" y="2770733"/>
            <a:ext cx="1414910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）继续满足第三个条件，除以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余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的数，只能从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17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中找，有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17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29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此时步长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 = lcm(2, 3, 4) = 12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）继续满足第四个条件，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….</a:t>
            </a:r>
          </a:p>
          <a:p>
            <a:pPr algn="l">
              <a:lnSpc>
                <a:spcPct val="150000"/>
              </a:lnSpc>
            </a:pP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逐个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检查表格，直到满足表格中所有的条件。</a:t>
            </a:r>
          </a:p>
          <a:p>
            <a:pPr algn="l"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量极小，只需要对表格中的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 ~ 49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做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48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次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LCM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即可。</a:t>
            </a:r>
            <a:endParaRPr lang="zh-CN" altLang="en-US" sz="3600" dirty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 descr="http://oj.ecustacm.cn/upload/image/20220418/20220418184236_4156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371883" y="2528160"/>
            <a:ext cx="9011482" cy="7286557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2626877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1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46" y="2770733"/>
            <a:ext cx="159969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代码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的计算量极小，只需要对表格中的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 ~ 49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做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48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次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LCM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即可。</a:t>
            </a:r>
            <a:endParaRPr lang="zh-CN" altLang="en-US" sz="3600" dirty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369932" y="-3312157"/>
            <a:ext cx="7567938" cy="2396490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 descr="7b0a202020202262756c6c6574223a20227b5c2263617465676f727949645c223a31303030352c5c2274656d706c61746549645c223a32303233313332387d220a7d0a"/>
          <p:cNvSpPr txBox="1"/>
          <p:nvPr/>
        </p:nvSpPr>
        <p:spPr>
          <a:xfrm>
            <a:off x="1663042" y="5300140"/>
            <a:ext cx="22073258" cy="67403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from  math import *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mod=[0,0,1,2,1,4,5,4,1,2,9,0,5,10,11,14,9,0,11,18,9,11,11,15,17,9,23,20,25,16,29,27,25,11,17,4,29,22,37,23,9,1,11,11,33,29,15,5,41,46] </a:t>
            </a:r>
          </a:p>
          <a:p>
            <a:pPr algn="l"/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2 + mod[2]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 = 2                        #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从第一个数的步长开始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in range(3,50):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while True: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if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ans%i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== mod[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]:   #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是满足前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个数的解</a:t>
            </a:r>
          </a:p>
          <a:p>
            <a:pPr algn="l"/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 = lcm(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k,int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))  #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连续做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LCM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break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else: 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+= k       #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累加新的步长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print(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2" name="矩形 1"/>
          <p:cNvSpPr/>
          <p:nvPr/>
        </p:nvSpPr>
        <p:spPr>
          <a:xfrm>
            <a:off x="7851913" y="233258"/>
            <a:ext cx="1561436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除以2余1的数：3、5、7、9、</a:t>
            </a:r>
            <a:r>
              <a:rPr lang="zh-CN" altLang="en-US" sz="44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…步长</a:t>
            </a:r>
            <a:r>
              <a:rPr lang="zh-CN" altLang="en-US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 = 2</a:t>
            </a:r>
          </a:p>
          <a:p>
            <a:pPr algn="l"/>
            <a:r>
              <a:rPr lang="zh-CN" altLang="en-US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除以3余2的数， … 步长k = lcm(2, 3)=  6</a:t>
            </a:r>
          </a:p>
          <a:p>
            <a:pPr algn="l"/>
            <a:r>
              <a:rPr lang="zh-CN" altLang="en-US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除以4余1的数， … 步长k = lcm(2, 3, 4) = 12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379731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内容占位符 2"/>
          <p:cNvSpPr txBox="1">
            <a:spLocks/>
          </p:cNvSpPr>
          <p:nvPr/>
        </p:nvSpPr>
        <p:spPr>
          <a:xfrm>
            <a:off x="1981201" y="2745830"/>
            <a:ext cx="20684246" cy="871303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 defTabSz="1828800" eaLnBrk="1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00050" lvl="1" indent="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22860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</a:defRPr>
            </a:lvl3pPr>
            <a:lvl4pPr marL="32004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4pPr>
            <a:lvl5pPr marL="41148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5pPr>
            <a:lvl6pPr marL="50292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6pPr>
            <a:lvl7pPr marL="59436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7pPr>
            <a:lvl8pPr marL="68573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8pPr>
            <a:lvl9pPr marL="77717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/>
              <a:t>求余数的简单题</a:t>
            </a:r>
            <a:r>
              <a:rPr lang="zh-CN" altLang="en-US" sz="4400"/>
              <a:t>，</a:t>
            </a:r>
            <a:r>
              <a:rPr lang="zh-CN" altLang="en-US" sz="4400" smtClean="0"/>
              <a:t>利用求余，</a:t>
            </a:r>
            <a:r>
              <a:rPr lang="zh-CN" altLang="en-US" sz="4400" dirty="0"/>
              <a:t>把计算复杂度降为</a:t>
            </a:r>
            <a:r>
              <a:rPr lang="en-US" altLang="zh-CN" sz="4400" dirty="0"/>
              <a:t>O(1)</a:t>
            </a:r>
            <a:r>
              <a:rPr lang="zh-CN" altLang="en-US" sz="4400" dirty="0"/>
              <a:t>。</a:t>
            </a:r>
          </a:p>
        </p:txBody>
      </p:sp>
      <p:pic>
        <p:nvPicPr>
          <p:cNvPr id="9" name="图片 8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7659462" y="-1887987"/>
            <a:ext cx="10286897" cy="2155970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3390464" y="4217778"/>
            <a:ext cx="20192301" cy="99411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#include&lt;bits/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stdc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++.h&gt;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using namespace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typedef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long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long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ll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main(){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ll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a,b,n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cin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&gt;&gt;a&gt;&gt;b&gt;&gt;n;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ll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week = a*5+b*2;     //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每周做题</a:t>
            </a:r>
          </a:p>
          <a:p>
            <a:pPr algn="l"/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ll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days = (n/week)*7;  //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天数</a:t>
            </a:r>
          </a:p>
          <a:p>
            <a:pPr algn="l"/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 %= week;             //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余数</a:t>
            </a:r>
          </a:p>
          <a:p>
            <a:pPr algn="l"/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if(n&lt;=a*5) days += n/a+(n%a?1:0);  //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在周一到周五内</a:t>
            </a:r>
          </a:p>
          <a:p>
            <a:pPr algn="l"/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else{                  //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周六和周日</a:t>
            </a:r>
          </a:p>
          <a:p>
            <a:pPr algn="l"/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days += 5, n -= a*5;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days += n/b+(n%b?1:0);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}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cout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&lt;&lt;days;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return 0;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  <a:endParaRPr lang="en-US" altLang="zh-CN" sz="7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6156119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8.6.1 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素数的判断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06597" y="3296471"/>
            <a:ext cx="21909046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素数定义：只能被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和自己整除的正整数。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注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不是素数，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最小素数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判断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一个数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是不是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素数：当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 ≤ 10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14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时，用试除法；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 &gt; 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10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14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时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，试除法不够用，需要用高级算法，例如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Miller_Rabin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算法。 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试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除法：用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[2, n-1]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内的所有数去试着除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，如果都不能整除，就是素数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优化：把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[2, n-1]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缩小到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[2, 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]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。证明：若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 = 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a×b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，其中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≤      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≥      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如果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有个因子是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，说明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不是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素数，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不用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再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试。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 descr="C:\Users\ECUST\AppData\Local\Temp\ksohtml16668\wps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958" y="8571247"/>
            <a:ext cx="697859" cy="697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ECUST\AppData\Local\Temp\ksohtml16668\wps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-136525"/>
            <a:ext cx="161925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ECUST\AppData\Local\Temp\ksohtml16668\wps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5175" y="8571246"/>
            <a:ext cx="697859" cy="697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ECUST\AppData\Local\Temp\ksohtml16668\wps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475" y="8557146"/>
            <a:ext cx="697859" cy="697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806420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1716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试除法判断素数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9299977" y="-2312395"/>
            <a:ext cx="6010103" cy="2038849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3048025" y="5205598"/>
            <a:ext cx="17743332" cy="41549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bool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is_prime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(long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long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n){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if(n &lt;= 1)   return false;         //1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不是素数</a:t>
            </a:r>
          </a:p>
          <a:p>
            <a:pPr algn="l"/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for(long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long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=2;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&lt;=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sqrt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(n);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  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if(n %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== 0)  return false;  //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能整除，不是素数</a:t>
            </a:r>
          </a:p>
          <a:p>
            <a:pPr algn="l"/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return true;     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读者思考，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n=2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时返回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true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吗？ 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  <a:endParaRPr lang="en-US" altLang="zh-CN" sz="8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矩形标注 2"/>
          <p:cNvSpPr/>
          <p:nvPr/>
        </p:nvSpPr>
        <p:spPr>
          <a:xfrm>
            <a:off x="17127667" y="3290827"/>
            <a:ext cx="6410325" cy="1118452"/>
          </a:xfrm>
          <a:prstGeom prst="wedgeRectCallout">
            <a:avLst>
              <a:gd name="adj1" fmla="val -49616"/>
              <a:gd name="adj2" fmla="val 1219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>
                <a:solidFill>
                  <a:srgbClr val="FFFF00"/>
                </a:solidFill>
              </a:rPr>
              <a:t>2</a:t>
            </a:r>
            <a:r>
              <a:rPr lang="zh-CN" altLang="en-US" sz="4000" dirty="0" smtClean="0">
                <a:solidFill>
                  <a:srgbClr val="FFFF00"/>
                </a:solidFill>
              </a:rPr>
              <a:t>是素数，</a:t>
            </a:r>
            <a:r>
              <a:rPr lang="en-US" altLang="zh-CN" sz="4000" dirty="0" smtClean="0">
                <a:solidFill>
                  <a:srgbClr val="FFFF00"/>
                </a:solidFill>
              </a:rPr>
              <a:t>n=2</a:t>
            </a:r>
            <a:r>
              <a:rPr lang="zh-CN" altLang="en-US" sz="4000" dirty="0" smtClean="0">
                <a:solidFill>
                  <a:srgbClr val="FFFF00"/>
                </a:solidFill>
              </a:rPr>
              <a:t>返回</a:t>
            </a:r>
            <a:r>
              <a:rPr lang="en-US" altLang="zh-CN" sz="4000" dirty="0" smtClean="0">
                <a:solidFill>
                  <a:srgbClr val="FFFF00"/>
                </a:solidFill>
              </a:rPr>
              <a:t>true</a:t>
            </a:r>
            <a:endParaRPr lang="zh-CN" altLang="en-US" sz="4000" dirty="0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826366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试除法：继续优化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内容占位符 2"/>
          <p:cNvSpPr txBox="1">
            <a:spLocks/>
          </p:cNvSpPr>
          <p:nvPr/>
        </p:nvSpPr>
        <p:spPr>
          <a:xfrm>
            <a:off x="1849877" y="3645400"/>
            <a:ext cx="20684246" cy="871303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 defTabSz="1828800" eaLnBrk="1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00050" lvl="1" indent="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22860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</a:defRPr>
            </a:lvl3pPr>
            <a:lvl4pPr marL="32004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4pPr>
            <a:lvl5pPr marL="41148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5pPr>
            <a:lvl6pPr marL="50292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6pPr>
            <a:lvl7pPr marL="59436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7pPr>
            <a:lvl8pPr marL="68573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8pPr>
            <a:lvl9pPr marL="77717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/>
              <a:t>范围</a:t>
            </a:r>
            <a:r>
              <a:rPr lang="en-US" altLang="zh-CN" dirty="0"/>
              <a:t>[2, </a:t>
            </a:r>
            <a:r>
              <a:rPr lang="en-US" altLang="zh-CN" dirty="0" smtClean="0"/>
              <a:t>   ]</a:t>
            </a:r>
            <a:r>
              <a:rPr lang="zh-CN" altLang="en-US" dirty="0" smtClean="0"/>
              <a:t> 可以</a:t>
            </a:r>
            <a:r>
              <a:rPr lang="zh-CN" altLang="en-US" dirty="0"/>
              <a:t>继续</a:t>
            </a:r>
            <a:r>
              <a:rPr lang="zh-CN" altLang="en-US" dirty="0" smtClean="0"/>
              <a:t>缩小</a:t>
            </a:r>
            <a:endParaRPr lang="en-US" altLang="zh-CN" dirty="0" smtClean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 smtClean="0"/>
              <a:t>提前</a:t>
            </a:r>
            <a:r>
              <a:rPr lang="zh-CN" altLang="en-US" dirty="0"/>
              <a:t>算出范围内的所有素数，用这些素数来除</a:t>
            </a:r>
            <a:r>
              <a:rPr lang="en-US" altLang="zh-CN" dirty="0"/>
              <a:t>n</a:t>
            </a:r>
            <a:r>
              <a:rPr lang="zh-CN" altLang="en-US" dirty="0"/>
              <a:t>就行了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 smtClean="0"/>
              <a:t>埃</a:t>
            </a:r>
            <a:r>
              <a:rPr lang="zh-CN" altLang="en-US" dirty="0"/>
              <a:t>氏</a:t>
            </a:r>
            <a:r>
              <a:rPr lang="zh-CN" altLang="en-US" dirty="0" smtClean="0"/>
              <a:t>筛用</a:t>
            </a:r>
            <a:r>
              <a:rPr lang="zh-CN" altLang="en-US" dirty="0"/>
              <a:t>到这一原理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 smtClean="0"/>
              <a:t>范围</a:t>
            </a:r>
            <a:r>
              <a:rPr lang="en-US" altLang="zh-CN" dirty="0"/>
              <a:t>[2, </a:t>
            </a:r>
            <a:r>
              <a:rPr lang="en-US" altLang="zh-CN" dirty="0" smtClean="0"/>
              <a:t>  ]</a:t>
            </a:r>
            <a:r>
              <a:rPr lang="zh-CN" altLang="en-US" dirty="0"/>
              <a:t>内有多少个素数？在</a:t>
            </a:r>
            <a:r>
              <a:rPr lang="en-US" altLang="zh-CN" dirty="0"/>
              <a:t>1</a:t>
            </a:r>
            <a:r>
              <a:rPr lang="zh-CN" altLang="en-US" dirty="0"/>
              <a:t>百万以内，约有</a:t>
            </a:r>
            <a:r>
              <a:rPr lang="en-US" altLang="zh-CN" dirty="0"/>
              <a:t>7.8</a:t>
            </a:r>
            <a:r>
              <a:rPr lang="zh-CN" altLang="en-US" dirty="0"/>
              <a:t>万个素数；在</a:t>
            </a:r>
            <a:r>
              <a:rPr lang="en-US" altLang="zh-CN" dirty="0"/>
              <a:t>1</a:t>
            </a:r>
            <a:r>
              <a:rPr lang="zh-CN" altLang="en-US" dirty="0"/>
              <a:t>亿以内，约有</a:t>
            </a:r>
            <a:r>
              <a:rPr lang="en-US" altLang="zh-CN" dirty="0"/>
              <a:t>576</a:t>
            </a:r>
            <a:r>
              <a:rPr lang="zh-CN" altLang="en-US" dirty="0"/>
              <a:t>万个素数</a:t>
            </a:r>
            <a:r>
              <a:rPr lang="zh-CN" altLang="en-US" dirty="0" smtClean="0"/>
              <a:t>。 </a:t>
            </a:r>
            <a:endParaRPr lang="zh-CN" altLang="en-US" dirty="0"/>
          </a:p>
        </p:txBody>
      </p:sp>
      <p:pic>
        <p:nvPicPr>
          <p:cNvPr id="9" name="Picture 2" descr="C:\Users\ECUST\AppData\Local\Temp\ksohtml16668\wps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637" y="3927099"/>
            <a:ext cx="697859" cy="697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ECUST\AppData\Local\Temp\ksohtml16668\wps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98" y="8231393"/>
            <a:ext cx="697859" cy="697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5507704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例题：选数 </a:t>
              </a:r>
              <a:r>
                <a:rPr lang="en-US" altLang="zh-CN" sz="5600" b="1" spc="600" dirty="0" err="1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lanqiaoOJ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题号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753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281042" y="2573801"/>
            <a:ext cx="22002323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已知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 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个整数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x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x</a:t>
            </a:r>
            <a:r>
              <a:rPr lang="en-US" altLang="zh-CN" sz="44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…, </a:t>
            </a:r>
            <a:r>
              <a:rPr lang="en-US" altLang="zh-CN" sz="44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x</a:t>
            </a:r>
            <a:r>
              <a:rPr lang="en-US" altLang="zh-CN" sz="4400" baseline="-250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，以及一个整数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＜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）。从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 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个整数中任选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k 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个整数相加，可分别得到一系列的和。例如当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n=4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＝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 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个整数分别为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7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19 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时，可得全部的组合与它们的和为：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　　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＋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7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＋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12=22 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3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＋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7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＋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19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＝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29 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 7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＋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＋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19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＝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38         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＋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＋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19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＝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34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　　现在，要求你计算出和为素数共有多少种。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　　例如上例，只有一种的和为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素数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＋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7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＋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19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＝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29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输入描述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第一行是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，下一行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x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x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…, 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x</a:t>
            </a:r>
            <a:r>
              <a:rPr lang="en-US" altLang="zh-CN" sz="4400" baseline="-25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输出描述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一个整数。</a:t>
            </a:r>
            <a:endParaRPr 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931926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1716" cy="13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48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思路：先得到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所有的组合，</a:t>
              </a:r>
              <a:r>
                <a:rPr lang="zh-CN" altLang="en-US" sz="48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然后判断这些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组合的和是否为素数。</a:t>
              </a:r>
            </a:p>
          </p:txBody>
        </p:sp>
      </p:grpSp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7118665" y="-2226581"/>
            <a:ext cx="11096627" cy="2038849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3795311" y="3188882"/>
            <a:ext cx="18077717" cy="163429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#include&lt;bits/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stdc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++.h&gt;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using namespace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n,m,b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[25],a,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 c[25];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bool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is_prime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n){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if(n &lt;= 1)   return false;         //1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不是素数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for(long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long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=2;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&lt;=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sqrt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(n);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if(n %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== 0)  return false;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能整除，不是素数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return true;                 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读者思考，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n=2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时返回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true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吗？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void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dfs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dep,int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e){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求排列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if(dep==m) {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is_prime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(a)){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return 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return 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e;i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&lt;=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n;i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   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if(c[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]==0)  {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c[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]=1;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a+=b[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]; 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dfs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(dep+1,i+1);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a-=b[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]; 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c[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]=0;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main(){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&gt;&gt;n&gt;&gt;m;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=1;i&lt;=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n;i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&gt;&gt;b[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dfs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(0,1);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cout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&lt;&lt;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return 0;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  <a:endParaRPr lang="en-US" altLang="zh-CN" sz="6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600550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例题：笨小猴 </a:t>
              </a:r>
              <a:r>
                <a:rPr lang="en-US" altLang="zh-CN" sz="5600" b="1" spc="600" dirty="0" err="1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lanqiaoOJ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题号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527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1006756" y="3575287"/>
            <a:ext cx="22002323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笨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小猴的词汇量很小，所以每次做英语选择题的时候都很头疼。但是他找到了一种方法，经试验证明，用这种方法去选择选项的时候选对的几率非常大！这种方法的具体描述如下：假设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maxn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是单词中出现次数最多的字母的出现次数，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minn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是单词中出现次数最少的字母的出现次数，如果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maxn-minn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是一个质数，那么笨小猴就认为这是个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Lucky Word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，这样的单词很可能就是正确的答案。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输入描述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输入文件只有一行，是一个单词，其中只可能出现小写字母，并且长度小于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100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 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输出描述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输出文件共两行，第一行是一个字符串，假设输入的的单词是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Lucky Word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，那么输出“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Lucky Word”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，否则输出“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No Answer”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；第二行是一个整数，如果输入单词是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Lucky Word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，输出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maxn-minn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的值，否则输出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 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686996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1716" cy="13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48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模拟，统计每个字母出现的次数，然后判断。</a:t>
              </a:r>
            </a:p>
          </p:txBody>
        </p:sp>
      </p:grpSp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7118666" y="-2240955"/>
            <a:ext cx="11096627" cy="2038849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3795313" y="2923958"/>
            <a:ext cx="17743332" cy="154811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#include&lt;bits/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stdc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++.h&gt;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using namespace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letter[26] = {0};        //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统计每个字母的个数，是一个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hash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</a:t>
            </a:r>
          </a:p>
          <a:p>
            <a:pPr algn="l"/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is_prime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n){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if(n&lt;=1) return 0;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=2;i&lt;=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sqrt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(n);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n%i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==0)  return 0;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return 1;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  <a:p>
            <a:pPr algn="l"/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main(){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maxn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=-1,minn=1000;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string s;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cin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&gt;&gt; s;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len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s.length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=0;i&lt;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len;i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  letter[s[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]-'a']++;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=0;i&lt;26;i++){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if(letter[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]==0) continue;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if(letter[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]&gt;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maxn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maxn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letter[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if(letter[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]&lt;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minn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minn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letter[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}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if(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len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==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maxn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minn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=0;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is_prime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maxn-minn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if(!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cout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&lt;&lt; "No Answer\n"  &lt;&lt; 0 &lt;&lt; "\n";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else   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cout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&lt;&lt; "Lucky Word\n" &lt;&lt;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maxn-minn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&lt;&lt; "\n";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return 0;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288825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9511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例题：最大最小公倍数 </a:t>
              </a:r>
              <a:r>
                <a:rPr lang="en-US" altLang="zh-CN" sz="5600" b="1" spc="600" dirty="0" err="1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lanqiaoOJ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题号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1510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1079327" y="3296471"/>
            <a:ext cx="22002323" cy="2745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已知一个正整数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，问从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1~N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中任选出三个数，他们的最小公倍数最大可以为多少。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输入描述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一个正整数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输出描述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一个整数表示答案。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644950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9511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思路：贪心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1079327" y="3296471"/>
            <a:ext cx="22002323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贪心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题，从大的数开始选。不过，简单地把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里面最大的三个数相乘，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N*(N-1)*(N-2)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，并不正确，需要分析多种情况。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最小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的公倍数是三个数的质因数相乘，如果有几个质因数相同，则比较两数中哪个数的质因数的个数较多。例如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6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7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8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的最小公倍数，先分解因子：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6=2×3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7=7×1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8=2×2×2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，它们的最小公倍数是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3×7×2×2×2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大于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的两个相邻整数互质，它们没有公共的质因数。如果题目是任选二个数，最大的最小公倍数是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N*(N-1)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689908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9511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思路：贪心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1079327" y="2843279"/>
            <a:ext cx="22002323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对于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连续的三个整数，分两种情况：</a:t>
            </a:r>
          </a:p>
          <a:p>
            <a:pPr algn="l"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是奇数。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N-2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是奇偶奇，结论是这三个数两两互质，三个数的乘积就是最大的最小公倍数。三个数两两互质，也就是说任意一个质数，只在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N-2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中出现一次。逐个分析质数：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 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质因数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，只在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中出现。</a:t>
            </a:r>
          </a:p>
          <a:p>
            <a:pPr algn="l"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 质因数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，如果在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中出现（设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 = 3a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），就不会在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中出现（这要求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 = 3b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，无解），也不会在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N-2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中出现（这要求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N-2 = 3b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，无解）。</a:t>
            </a:r>
          </a:p>
          <a:p>
            <a:pPr algn="l"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推广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到任何一个质数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k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，都只会在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N-2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中出现一次，所以三个数互质。</a:t>
            </a: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是偶数。</a:t>
            </a: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质因数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N-2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有公因子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；</a:t>
            </a: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质因数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，设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 = 6a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N-1=6a-1, N-2=6a-2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672194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8.2 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快速幂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06597" y="3296471"/>
            <a:ext cx="21909046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幂运算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，当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很大时，如果一个个地乘，时间是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O(n)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的，速度很慢，此时可以用快速幂，在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O(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logn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的时间内算出来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快速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幂的一个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解法：分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治法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，算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，然后再算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(a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，一直算到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，代码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也容易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写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标准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的快速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幂：用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运算实现。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基于位运算的快速幂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，原理是倍增。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281965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1716" cy="13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endParaRPr lang="zh-CN" altLang="en-US" sz="48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7006522" y="-2442278"/>
            <a:ext cx="11058431" cy="2099686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3320334" y="3100902"/>
            <a:ext cx="17743332" cy="87100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t-BR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#include&lt;bits/stdc++.h&gt;</a:t>
            </a:r>
          </a:p>
          <a:p>
            <a:pPr algn="l"/>
            <a:r>
              <a:rPr lang="pt-BR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using namespace std;</a:t>
            </a:r>
          </a:p>
          <a:p>
            <a:pPr algn="l"/>
            <a:r>
              <a:rPr lang="pt-BR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 main() {</a:t>
            </a:r>
          </a:p>
          <a:p>
            <a:pPr algn="l"/>
            <a:r>
              <a:rPr lang="pt-BR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long long n, ans;</a:t>
            </a:r>
          </a:p>
          <a:p>
            <a:pPr algn="l"/>
            <a:r>
              <a:rPr lang="pt-BR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cin &gt;&gt; n;</a:t>
            </a:r>
          </a:p>
          <a:p>
            <a:pPr algn="l"/>
            <a:r>
              <a:rPr lang="pt-BR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if(n &lt;= 2)    ans = n;</a:t>
            </a:r>
          </a:p>
          <a:p>
            <a:pPr algn="l"/>
            <a:r>
              <a:rPr lang="pt-BR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else if(n % 2)   ans = n * (n - 1) * (n - 2);  //n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是奇数</a:t>
            </a:r>
          </a:p>
          <a:p>
            <a:pPr algn="l"/>
            <a:r>
              <a:rPr lang="pt-BR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else </a:t>
            </a:r>
            <a:r>
              <a:rPr lang="pt-BR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{                                         //n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是偶数</a:t>
            </a:r>
          </a:p>
          <a:p>
            <a:pPr algn="l"/>
            <a:r>
              <a:rPr lang="zh-CN" altLang="en-US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</a:t>
            </a:r>
            <a:r>
              <a:rPr lang="pt-BR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if(n%3</a:t>
            </a:r>
            <a:r>
              <a:rPr lang="pt-BR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 ans = n * (n-1) * (n-3);          //n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没有因数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</a:p>
          <a:p>
            <a:pPr algn="l"/>
            <a:r>
              <a:rPr lang="en-US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</a:t>
            </a:r>
            <a:r>
              <a:rPr lang="pt-BR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else    </a:t>
            </a:r>
            <a:r>
              <a:rPr lang="pt-BR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 = (n-1) * (n-2) * (n-3);      //n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有因数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</a:p>
          <a:p>
            <a:pPr algn="l"/>
            <a:r>
              <a:rPr lang="en-US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}</a:t>
            </a:r>
            <a:endParaRPr lang="en-US" altLang="zh-CN" sz="4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pt-BR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cout </a:t>
            </a:r>
            <a:r>
              <a:rPr lang="pt-BR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&lt;&lt; ans;</a:t>
            </a:r>
          </a:p>
          <a:p>
            <a:pPr algn="l"/>
            <a:r>
              <a:rPr lang="pt-BR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return </a:t>
            </a:r>
            <a:r>
              <a:rPr lang="pt-BR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0;</a:t>
            </a:r>
          </a:p>
          <a:p>
            <a:pPr algn="l"/>
            <a:r>
              <a:rPr lang="pt-BR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  <a:endParaRPr lang="en-US" altLang="zh-CN" sz="4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486603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9511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8.6.2 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素数筛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1049346" y="3967541"/>
            <a:ext cx="22002323" cy="3010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素数的筛选：给定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，求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2~n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内所有的素数。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一个个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地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判断很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慢，所以用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“筛子”筛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所有的整数，把非素数筛掉，剩下的就是素数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常用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两种筛法：埃氏筛、欧拉筛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058993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9511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埃氏筛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367933" y="3828348"/>
            <a:ext cx="2481415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初始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队列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{2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9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11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12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13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...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n}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，操作</a:t>
            </a: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步骤：</a:t>
            </a:r>
            <a:endParaRPr lang="zh-CN" altLang="en-US" sz="4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）输出最小的素数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，筛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掉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的倍数，得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{</a:t>
            </a:r>
            <a:r>
              <a:rPr lang="en-US" altLang="zh-CN" sz="4400" strike="dblStrike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strike="dblStrike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strike="dblStrike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strike="dblStrike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9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strike="dblStrike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11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strike="dblStrike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12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13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...}</a:t>
            </a:r>
            <a:endParaRPr lang="zh-CN" altLang="en-US" sz="4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）输出最小的素数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，筛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掉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的倍数，得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{</a:t>
            </a:r>
            <a:r>
              <a:rPr lang="en-US" altLang="zh-CN" sz="4400" strike="dblStrike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strike="dblStrike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strike="dblStrike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strike="dblStrike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strike="dblStrike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strike="dblStrike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9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strike="dblStrike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11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strike="dblStrike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12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13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...}</a:t>
            </a:r>
            <a:endParaRPr lang="zh-CN" altLang="en-US" sz="4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）输出最小的素数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，筛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掉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的倍数，得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{</a:t>
            </a:r>
            <a:r>
              <a:rPr lang="en-US" altLang="zh-CN" sz="4400" strike="dblStrike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strike="dblStrike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strike="dblStrike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strike="dblStrike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strike="dblStrike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strike="dblStrike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strike="dblStrike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9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strike="dblStrike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11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strike="dblStrike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12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13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...}</a:t>
            </a:r>
            <a:endParaRPr lang="zh-CN" altLang="en-US" sz="4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继续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以上步骤，直到队列为空。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232442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9511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例题：质数 </a:t>
              </a:r>
              <a:r>
                <a:rPr lang="en-US" altLang="zh-CN" sz="5600" b="1" spc="600" dirty="0" err="1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lanqiaoOJ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题号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1557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899445" y="3100902"/>
            <a:ext cx="22002323" cy="4026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给定一个正整数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，请你输出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以内（不包含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）的质数以及质数的个数。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输入描述</a:t>
            </a: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一个正整数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n&lt;1000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输出描述</a:t>
            </a: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两行，第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行包含若干个素数，从小到大输出，用空格分开。第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行一个整数，表示素数个数。</a:t>
            </a:r>
            <a:endParaRPr 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0579" y="7522133"/>
            <a:ext cx="2967428" cy="57591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3208057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9473543" y="-18793"/>
            <a:ext cx="14311089" cy="1368102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10867869" y="479156"/>
            <a:ext cx="14212817" cy="124033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#include&lt;bits/stdc++.h&gt;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using namespace std;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const int N = 1e7;   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定义空间大小，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e7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约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 prime[N+1];   </a:t>
            </a:r>
            <a:r>
              <a:rPr lang="pt-BR" altLang="zh-CN" sz="32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存放素数，它记录</a:t>
            </a:r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visit[i] = false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的项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bool visit[N+1];           //true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表示被筛掉，不是素数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 E_sieve(int n) { 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埃氏筛，计算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[2, </a:t>
            </a:r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n]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内的素数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for(int i = 0; i &lt;= n; i++)  visit[i]= false;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初始化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for(int i = 2; i&lt;=sqrt(n); i++)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if(!visit[i])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for(int j=i*i; j&lt;=n; j+=i)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visit[j] = true;         //j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不是素数，筛掉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下面记录素数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  k=0;                      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统计素数个数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for(int i = 2; i &lt;= n; i++)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if(!visit[i])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prime[k++] = i;       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存储素数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return k;                     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返回素数个数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 main(){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int n;    cin &gt;&gt;n;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int k = E_sieve(n-1);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for(int i=0;i&lt;k;i++)  cout &lt;&lt; prime[i]&lt;&lt;" ";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cout &lt;&lt; endl;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cout &lt;&lt; k;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</p:txBody>
      </p:sp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507450" y="1718916"/>
            <a:ext cx="9596633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vis[</a:t>
            </a:r>
            <a:r>
              <a:rPr lang="en-US" altLang="zh-CN" sz="44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记录数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状态，若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vis[</a:t>
            </a:r>
            <a:r>
              <a:rPr lang="en-US" altLang="zh-CN" sz="44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]=1</a:t>
            </a: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表示它被筛</a:t>
            </a: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掉，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不是素数</a:t>
            </a: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endParaRPr lang="en-US" altLang="zh-CN" sz="44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prime[]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存放素数</a:t>
            </a: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prime[0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是第一个素数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altLang="en-US" sz="4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929226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0" grpId="0"/>
      <p:bldP spid="10" grpId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848" y="1160"/>
              <a:ext cx="34180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8.6.3 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区间素数</a:t>
              </a:r>
              <a:endParaRPr lang="zh-CN" altLang="en-US" sz="32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648936" y="2973908"/>
            <a:ext cx="23304038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埃氏筛法求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[2, n]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内的素数，只能解决规模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n≤10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的问题。如果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更大，在某些情况下，也可以用埃氏筛法来处理，这就是大区间素数的计算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把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埃氏筛法扩展到求区间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[a, b]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的素数，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a&lt;b≤10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b-a≤10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方法：先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用埃氏筛法求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[2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     ]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内的素数，然后用这些素数来筛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[a, b]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区间的素数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Picture 2" descr="C:\Users\ECUST\AppData\Local\Temp\ksohtml16668\wps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172" y="8298917"/>
            <a:ext cx="697859" cy="697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8601015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1" y="343"/>
              <a:ext cx="34180" cy="28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例题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：</a:t>
              </a:r>
              <a:endParaRPr lang="en-US" altLang="zh-CN" sz="5600" b="1" spc="600" dirty="0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找素数 </a:t>
              </a:r>
              <a:r>
                <a:rPr lang="en-US" altLang="zh-CN" sz="5600" b="1" spc="600" dirty="0" err="1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lanqiaoOJ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题号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1558</a:t>
              </a:r>
              <a:endParaRPr lang="zh-CN" altLang="en-US" sz="32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452656" y="3662795"/>
            <a:ext cx="2272213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400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400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给定区间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[a, b] 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 请计算区间中素数的个数。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2≤a≤b</a:t>
            </a:r>
            <a:r>
              <a:rPr lang="en-US" altLang="zh-CN" sz="4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≤2</a:t>
            </a:r>
            <a:r>
              <a:rPr lang="en-US" altLang="zh-CN" sz="4400" baseline="30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31</a:t>
            </a:r>
            <a:r>
              <a:rPr lang="zh-CN" altLang="en-US" sz="4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 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b-a≤1000000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输入描述</a:t>
            </a: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共一行，包含两个整数</a:t>
            </a:r>
            <a:r>
              <a:rPr lang="en-US" altLang="zh-CN" sz="4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a,b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2≤a≤b≤ 2</a:t>
            </a:r>
            <a:r>
              <a:rPr lang="en-US" altLang="zh-CN" sz="4400" baseline="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31 </a:t>
            </a:r>
            <a:r>
              <a:rPr lang="zh-CN" altLang="en-US" sz="4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b−a≤1000000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输出描述</a:t>
            </a: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输出一个整数，表示答案。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42147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011375" y="-3160206"/>
            <a:ext cx="14078858" cy="1967355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6395550" y="449279"/>
            <a:ext cx="19013524" cy="133882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#include&lt;bits/stdc++.h&gt;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using namespace std;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typedef long long ll;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const int N = 1000005;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bool seg_prime[N];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bool vis[N];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ll prime[N]; 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存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</a:t>
            </a:r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a,b]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内的素数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ll seg_sieve(ll a,ll b) {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for(ll i=0;i&lt;=sqrt(b);++i) vis[i]=true;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for(ll i=0;i&lt;=b-a;++i) seg_prime[i]=true;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for(ll i=2;i&lt;=sqrt(b);++i)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if(vis[i]) {                  //i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是素数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for(ll j=i*i;j&lt;=sqrt(b);j+=i)//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筛选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[2,</a:t>
            </a:r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sqrt(b)]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内的素数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</a:t>
            </a:r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vis[j] = false;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for(ll j=max(2LL,(a+i-1)/i)*i;j&lt;=b;j+=i)//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筛选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</a:t>
            </a:r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a,b]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内的素数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</a:t>
            </a:r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seg_prime[j-a] = false;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}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ll num=0;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for(ll i=0;i&lt;=b-a;++i)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统计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</a:t>
            </a:r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a,b]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内素数个数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if(seg_prime[i])  prime[num++]=i+a;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存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</a:t>
            </a:r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a,b]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内的素数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return num;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 main(){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ll a,b; cin &gt;&gt;a&gt;&gt;b;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cout &lt;&lt;seg_sieve(a,b);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return 0;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  <a:endParaRPr lang="pt-BR" altLang="zh-CN" sz="4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417833" y="1025194"/>
            <a:ext cx="4796191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本题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b&lt;= 2</a:t>
            </a:r>
            <a:r>
              <a:rPr lang="en-US" altLang="zh-CN" sz="4400" baseline="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31 </a:t>
            </a:r>
            <a:r>
              <a:rPr lang="zh-CN" altLang="en-US" sz="4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不能直接定义一个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vis[N]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N= 2</a:t>
            </a:r>
            <a:r>
              <a:rPr lang="en-US" altLang="zh-CN" sz="4400" baseline="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31</a:t>
            </a:r>
            <a:r>
              <a:rPr lang="zh-CN" altLang="en-US" sz="4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来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表示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[0, b]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内的每个数字，空间太</a:t>
            </a:r>
            <a:r>
              <a:rPr lang="zh-CN" altLang="en-US" sz="4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大。</a:t>
            </a:r>
            <a:endParaRPr lang="en-US" altLang="zh-CN" sz="4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sz="4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只能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定义区间大小的空间，即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N=1000000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348488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0" grpId="0"/>
      <p:bldP spid="10" grpId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848" y="1160"/>
              <a:ext cx="34180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8.6.4 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分解质因子</a:t>
              </a:r>
              <a:endParaRPr lang="zh-CN" altLang="en-US" sz="32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648936" y="2973908"/>
            <a:ext cx="23304038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任何一个正整数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都可以唯一地分解为有限个素数的乘积：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 = p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c1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c2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...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4400" baseline="-25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4400" baseline="30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cm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，其中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都是正整数，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都是素数且从小到大。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分解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质因子也可以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用试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除法。求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的质因子：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）第一步，求最小质因子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。逐个检查从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到       的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所有素数，如果它能整除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，就是最小质因子。然后连续用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除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，目的是去掉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中的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，得到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）第二步，再找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的最小质因子。逐个检查从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到       的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所有素数。从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开始试除，是因为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没有比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小的素因子，而且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的因子也是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的因子。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）继续以上步骤，直到找到所有质因子。</a:t>
            </a:r>
          </a:p>
          <a:p>
            <a:pPr algn="l">
              <a:lnSpc>
                <a:spcPct val="150000"/>
              </a:lnSpc>
            </a:pP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Picture 2" descr="C:\Users\ECUST\AppData\Local\Temp\ksohtml16668\wps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2751" y="6111656"/>
            <a:ext cx="697859" cy="697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ECUST\AppData\Local\Temp\ksohtml16668\wps1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9265" y="8138193"/>
            <a:ext cx="855358" cy="71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6872702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1" y="343"/>
              <a:ext cx="34180" cy="28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例题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：</a:t>
              </a:r>
              <a:endParaRPr lang="en-US" altLang="zh-CN" sz="5600" b="1" spc="600" dirty="0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分解质因数 </a:t>
              </a:r>
              <a:r>
                <a:rPr lang="en-US" altLang="zh-CN" sz="5600" b="1" spc="600" dirty="0" err="1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lanqiaoOJ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题号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1559</a:t>
              </a:r>
              <a:endParaRPr lang="zh-CN" altLang="en-US" sz="32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917351" y="3048199"/>
            <a:ext cx="2272213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400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求出区间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4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a,b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中所有整数的质因数分解。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输入描述</a:t>
            </a: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输入一行，包含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个整数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2&lt;=a&lt;=b&lt;=10000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输出描述</a:t>
            </a: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每行输出一个数的分解，形如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k=a1×a2×a3×...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从小到大，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从小到大。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351" y="6588411"/>
            <a:ext cx="3459777" cy="257983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1135" y="6588411"/>
            <a:ext cx="3263140" cy="74498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02986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快速幂原理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237476" y="2973908"/>
            <a:ext cx="22775703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为例说明如何用倍增法做快速幂。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）幂次与二进制的关系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。把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分解成幂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的乘积：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11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a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8+2+1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a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× a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× a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。其中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...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的幂次都是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的倍数，所有的幂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baseline="30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都是倍乘关系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，逐级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递推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，代码：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 *= 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）幂次用二进制分解。如何把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分解为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8+2+1</a:t>
            </a:r>
            <a:r>
              <a:rPr lang="zh-CN" altLang="en-US" sz="4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？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利用数的二进制的特征，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 = 11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1011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2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+2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+2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8+2+1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，把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按二进制处理就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可以。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）如何跳过那些没有的幂次</a:t>
            </a:r>
            <a:r>
              <a:rPr lang="zh-CN" altLang="en-US" sz="4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？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例如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1011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需要跳过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。做个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判断，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用二进制的位运算实现：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&amp; 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取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的最后一位，并且判断这一位是否需要跳过。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n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&gt;&gt;= 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把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右移一位，目的是把刚处理过的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的最后一位去掉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幂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运算的结果往往很大，一般会先取模再输出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根据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取模的性质有：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mod m = (a mod m)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mod 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5760892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2963964" y="-1432936"/>
            <a:ext cx="12418432" cy="1733469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1400151" y="1972171"/>
            <a:ext cx="16440376" cy="158504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#include&lt;bits/stdc++.h&gt;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using namespace std;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 p[20];  //p[]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记录因子，</a:t>
            </a:r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p[1]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是最小因子。一个</a:t>
            </a:r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数的质因子最多有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几个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 c[40];  //c[i]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记录第</a:t>
            </a:r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个因子的个数。一个因子的个数最多有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30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几个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 factor(int n){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int m = 0;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for(int i = 2; i &lt;= sqrt(n); i++)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if(n%i == 0){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p[++m] = i, c[m] = 0;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while(n%i == 0)      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把</a:t>
            </a:r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中重复的因子去掉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</a:t>
            </a:r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n/=i, c[m]++;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}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if(n&gt;1)                     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没有被除尽，是素数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</a:t>
            </a:r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p[++m] = n, c[m] = 1;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return m;                   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共</a:t>
            </a:r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个因子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 main(){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int a,b;   cin&gt;&gt;a&gt;&gt;b;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for(int i=a;i&lt;=b;i++){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int m = factor(i);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cout&lt;&lt;i&lt;&lt;"=";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for(int j=1;j&lt;=m;j++){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</a:t>
            </a:r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个因子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for(int k=1;k&lt;=c[j];k++){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</a:t>
            </a:r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个因子的个数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</a:t>
            </a:r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cout &lt;&lt;p[j];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if(k&lt;c[j]) cout &lt;&lt;"*";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}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if(j&lt;m) cout &lt;&lt;"*";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}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cout&lt;&lt;endl;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}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return 0;</a:t>
            </a:r>
          </a:p>
          <a:p>
            <a:pPr algn="l"/>
            <a:r>
              <a:rPr lang="pt-BR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</p:txBody>
      </p:sp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287594" y="-44326"/>
            <a:ext cx="156636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直接对每个数进行分解，然后打印出它的因数。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23276" y="4339480"/>
            <a:ext cx="3263140" cy="74498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338712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0" grpId="0"/>
      <p:bldP spid="10" grpId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8.7.1  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计数原理：加法原理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06597" y="3296471"/>
            <a:ext cx="21909046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加法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原理：集合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被分成两两不相交的部分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S3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...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Sm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，那么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的对象数目等于：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|S| = |S1| + |S2| + |S3| + ... |Sm|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例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：一个学生想学一门数学课，一门文化课，但不能同时选，现在从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门数学课和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门文化课中选，一共有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 + 4=8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种方法选一门课。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加法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原理的关键是将计数分解为若干个独立（不相容）的部分，保证既不重复也不遗漏地进行计数。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64545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617969"/>
            <a:chOff x="0" y="-48"/>
            <a:chExt cx="38400" cy="4123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1716" cy="28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例题：分割立方体 </a:t>
              </a:r>
              <a:r>
                <a:rPr lang="en-US" altLang="zh-CN" sz="5600" b="1" spc="600" dirty="0" err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lanqiaoOJ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题号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1620</a:t>
              </a:r>
            </a:p>
            <a:p>
              <a:pPr algn="l"/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标题 1"/>
          <p:cNvSpPr txBox="1">
            <a:spLocks noChangeArrowheads="1"/>
          </p:cNvSpPr>
          <p:nvPr/>
        </p:nvSpPr>
        <p:spPr>
          <a:xfrm>
            <a:off x="2145249" y="3359150"/>
            <a:ext cx="8064500" cy="939800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2" name="内容占位符 2"/>
          <p:cNvSpPr txBox="1">
            <a:spLocks noChangeArrowheads="1"/>
          </p:cNvSpPr>
          <p:nvPr/>
        </p:nvSpPr>
        <p:spPr>
          <a:xfrm>
            <a:off x="1535347" y="3648076"/>
            <a:ext cx="20210227" cy="7580182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65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765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8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48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题目描述</a:t>
            </a:r>
            <a:r>
              <a:rPr lang="en-US" altLang="zh-CN" sz="48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一个立方体，边长为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，分割成</a:t>
            </a:r>
            <a:r>
              <a:rPr lang="en-US" altLang="zh-CN" sz="4800" dirty="0" err="1">
                <a:latin typeface="宋体" panose="02010600030101010101" pitchFamily="2" charset="-122"/>
                <a:ea typeface="宋体" panose="02010600030101010101" pitchFamily="2" charset="-122"/>
              </a:rPr>
              <a:t>n×n×n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个单位立方体。任意两个单位立方体，或者有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个公共点，或者有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个公共点，或者没有公共点。请问，没有公共点和有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个公共点的立方体，共有多少对？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8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48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输入描述</a:t>
            </a:r>
            <a:r>
              <a:rPr lang="en-US" altLang="zh-CN" sz="48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一个整数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1&lt;=n&lt;=30</a:t>
            </a:r>
            <a:endParaRPr lang="zh-CN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417450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思路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内容占位符 2"/>
          <p:cNvSpPr txBox="1">
            <a:spLocks/>
          </p:cNvSpPr>
          <p:nvPr/>
        </p:nvSpPr>
        <p:spPr>
          <a:xfrm>
            <a:off x="1171575" y="2745830"/>
            <a:ext cx="22682338" cy="871303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 defTabSz="1828800" eaLnBrk="1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00050" lvl="1" indent="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22860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</a:defRPr>
            </a:lvl3pPr>
            <a:lvl4pPr marL="32004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4pPr>
            <a:lvl5pPr marL="41148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5pPr>
            <a:lvl6pPr marL="50292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6pPr>
            <a:lvl7pPr marL="59436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7pPr>
            <a:lvl8pPr marL="68573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8pPr>
            <a:lvl9pPr marL="77717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4400" dirty="0"/>
              <a:t>反过来计算，先算出有</a:t>
            </a:r>
            <a:r>
              <a:rPr lang="en-US" altLang="zh-CN" sz="4400" dirty="0"/>
              <a:t>4</a:t>
            </a:r>
            <a:r>
              <a:rPr lang="zh-CN" altLang="en-US" sz="4400" dirty="0"/>
              <a:t>个公共点的立方体有多少对，然后用总对数减去</a:t>
            </a:r>
            <a:r>
              <a:rPr lang="zh-CN" altLang="en-US" sz="4400" dirty="0" smtClean="0"/>
              <a:t>。分</a:t>
            </a:r>
            <a:r>
              <a:rPr lang="zh-CN" altLang="en-US" sz="4400" dirty="0"/>
              <a:t>几种情况讨论：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4400" dirty="0"/>
              <a:t>1) </a:t>
            </a:r>
            <a:r>
              <a:rPr lang="zh-CN" altLang="en-US" sz="4400" dirty="0"/>
              <a:t>正方体和</a:t>
            </a:r>
            <a:r>
              <a:rPr lang="zh-CN" altLang="en-US" sz="4400" dirty="0" smtClean="0"/>
              <a:t>周围</a:t>
            </a:r>
            <a:r>
              <a:rPr lang="en-US" altLang="zh-CN" sz="4400" dirty="0" smtClean="0"/>
              <a:t>3</a:t>
            </a:r>
            <a:r>
              <a:rPr lang="zh-CN" altLang="en-US" sz="4400" dirty="0" smtClean="0"/>
              <a:t>个</a:t>
            </a:r>
            <a:r>
              <a:rPr lang="zh-CN" altLang="en-US" sz="4400" dirty="0"/>
              <a:t>正方体相邻，这种情况共有 </a:t>
            </a:r>
            <a:r>
              <a:rPr lang="en-US" altLang="zh-CN" sz="4400" dirty="0"/>
              <a:t>8 </a:t>
            </a:r>
            <a:r>
              <a:rPr lang="zh-CN" altLang="en-US" sz="4400" dirty="0"/>
              <a:t>个，就是顶角上的</a:t>
            </a:r>
            <a:r>
              <a:rPr lang="en-US" altLang="zh-CN" sz="4400" dirty="0"/>
              <a:t>8</a:t>
            </a:r>
            <a:r>
              <a:rPr lang="zh-CN" altLang="en-US" sz="4400" dirty="0"/>
              <a:t>个，总</a:t>
            </a:r>
            <a:r>
              <a:rPr lang="zh-CN" altLang="en-US" sz="4400" dirty="0" smtClean="0"/>
              <a:t>个数</a:t>
            </a:r>
            <a:r>
              <a:rPr lang="en-US" altLang="zh-CN" sz="4400" dirty="0" smtClean="0"/>
              <a:t>3 </a:t>
            </a:r>
            <a:r>
              <a:rPr lang="en-US" altLang="zh-CN" sz="4400" dirty="0"/>
              <a:t>× 8</a:t>
            </a:r>
            <a:r>
              <a:rPr lang="zh-CN" altLang="en-US" sz="4400" dirty="0"/>
              <a:t>；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4400" dirty="0"/>
              <a:t>2</a:t>
            </a:r>
            <a:r>
              <a:rPr lang="zh-CN" altLang="en-US" sz="4400" dirty="0"/>
              <a:t>）正方体和</a:t>
            </a:r>
            <a:r>
              <a:rPr lang="zh-CN" altLang="en-US" sz="4400" dirty="0" smtClean="0"/>
              <a:t>周围</a:t>
            </a:r>
            <a:r>
              <a:rPr lang="en-US" altLang="zh-CN" sz="4400" dirty="0" smtClean="0"/>
              <a:t>4</a:t>
            </a:r>
            <a:r>
              <a:rPr lang="zh-CN" altLang="en-US" sz="4400" dirty="0" smtClean="0"/>
              <a:t>个</a:t>
            </a:r>
            <a:r>
              <a:rPr lang="zh-CN" altLang="en-US" sz="4400" dirty="0"/>
              <a:t>正方体相邻，这种情况共有 </a:t>
            </a:r>
            <a:r>
              <a:rPr lang="en-US" altLang="zh-CN" sz="4400" dirty="0"/>
              <a:t>(n-2)×12 </a:t>
            </a:r>
            <a:r>
              <a:rPr lang="zh-CN" altLang="en-US" sz="4400" dirty="0"/>
              <a:t>个 ，总</a:t>
            </a:r>
            <a:r>
              <a:rPr lang="zh-CN" altLang="en-US" sz="4400" dirty="0" smtClean="0"/>
              <a:t>个数</a:t>
            </a:r>
            <a:r>
              <a:rPr lang="en-US" altLang="zh-CN" sz="4400" dirty="0" smtClean="0"/>
              <a:t>4×(</a:t>
            </a:r>
            <a:r>
              <a:rPr lang="en-US" altLang="zh-CN" sz="4400" dirty="0"/>
              <a:t>n-2)×12</a:t>
            </a:r>
            <a:r>
              <a:rPr lang="zh-CN" altLang="en-US" sz="4400" dirty="0"/>
              <a:t>；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4400" dirty="0"/>
              <a:t>3</a:t>
            </a:r>
            <a:r>
              <a:rPr lang="zh-CN" altLang="en-US" sz="4400" dirty="0"/>
              <a:t>）正方体和</a:t>
            </a:r>
            <a:r>
              <a:rPr lang="zh-CN" altLang="en-US" sz="4400" dirty="0" smtClean="0"/>
              <a:t>周围</a:t>
            </a:r>
            <a:r>
              <a:rPr lang="en-US" altLang="zh-CN" sz="4400" dirty="0" smtClean="0"/>
              <a:t>5</a:t>
            </a:r>
            <a:r>
              <a:rPr lang="zh-CN" altLang="en-US" sz="4400" dirty="0" smtClean="0"/>
              <a:t>个</a:t>
            </a:r>
            <a:r>
              <a:rPr lang="zh-CN" altLang="en-US" sz="4400" dirty="0"/>
              <a:t>正方体相邻，这种情况共有 </a:t>
            </a:r>
            <a:r>
              <a:rPr lang="en-US" altLang="zh-CN" sz="4400" dirty="0"/>
              <a:t>6×(</a:t>
            </a:r>
            <a:r>
              <a:rPr lang="en-US" altLang="zh-CN" sz="4400" dirty="0" smtClean="0"/>
              <a:t>n×n-4×n+4</a:t>
            </a:r>
            <a:r>
              <a:rPr lang="en-US" altLang="zh-CN" sz="4400" dirty="0"/>
              <a:t>)</a:t>
            </a:r>
            <a:r>
              <a:rPr lang="zh-CN" altLang="en-US" sz="4400" dirty="0"/>
              <a:t>个，总</a:t>
            </a:r>
            <a:r>
              <a:rPr lang="zh-CN" altLang="en-US" sz="4400" dirty="0" smtClean="0"/>
              <a:t>个数</a:t>
            </a:r>
            <a:r>
              <a:rPr lang="en-US" altLang="zh-CN" sz="4400" dirty="0" smtClean="0"/>
              <a:t>5×6×(</a:t>
            </a:r>
            <a:r>
              <a:rPr lang="en-US" altLang="zh-CN" sz="4400" dirty="0" err="1"/>
              <a:t>n×n</a:t>
            </a:r>
            <a:r>
              <a:rPr lang="en-US" altLang="zh-CN" sz="4400" dirty="0"/>
              <a:t> </a:t>
            </a:r>
            <a:r>
              <a:rPr lang="en-US" altLang="zh-CN" sz="4400" dirty="0" smtClean="0"/>
              <a:t>-4×n+4</a:t>
            </a:r>
            <a:r>
              <a:rPr lang="en-US" altLang="zh-CN" sz="4400" dirty="0"/>
              <a:t>)</a:t>
            </a:r>
            <a:r>
              <a:rPr lang="zh-CN" altLang="en-US" sz="4400" dirty="0"/>
              <a:t>；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4400" dirty="0"/>
              <a:t>4</a:t>
            </a:r>
            <a:r>
              <a:rPr lang="zh-CN" altLang="en-US" sz="4400" dirty="0"/>
              <a:t>）正方体和</a:t>
            </a:r>
            <a:r>
              <a:rPr lang="zh-CN" altLang="en-US" sz="4400" dirty="0" smtClean="0"/>
              <a:t>周围</a:t>
            </a:r>
            <a:r>
              <a:rPr lang="en-US" altLang="zh-CN" sz="4400" dirty="0" smtClean="0"/>
              <a:t>6</a:t>
            </a:r>
            <a:r>
              <a:rPr lang="zh-CN" altLang="en-US" sz="4400" dirty="0" smtClean="0"/>
              <a:t>个</a:t>
            </a:r>
            <a:r>
              <a:rPr lang="zh-CN" altLang="en-US" sz="4400" dirty="0"/>
              <a:t>正方体相邻，这种情况共有</a:t>
            </a:r>
            <a:r>
              <a:rPr lang="en-US" altLang="zh-CN" sz="4400" dirty="0"/>
              <a:t>(</a:t>
            </a:r>
            <a:r>
              <a:rPr lang="en-US" altLang="zh-CN" sz="4400" dirty="0" smtClean="0"/>
              <a:t>n×n×n-n×n×6+n×12-8</a:t>
            </a:r>
            <a:r>
              <a:rPr lang="en-US" altLang="zh-CN" sz="4400" dirty="0"/>
              <a:t>)</a:t>
            </a:r>
            <a:r>
              <a:rPr lang="zh-CN" altLang="en-US" sz="4400" dirty="0"/>
              <a:t>个，总</a:t>
            </a:r>
            <a:r>
              <a:rPr lang="zh-CN" altLang="en-US" sz="4400" dirty="0" smtClean="0"/>
              <a:t>个数</a:t>
            </a:r>
            <a:r>
              <a:rPr lang="en-US" altLang="zh-CN" sz="4400" dirty="0" smtClean="0"/>
              <a:t>6 </a:t>
            </a:r>
            <a:r>
              <a:rPr lang="en-US" altLang="zh-CN" sz="4400" dirty="0"/>
              <a:t>×(</a:t>
            </a:r>
            <a:r>
              <a:rPr lang="en-US" altLang="zh-CN" sz="4400" dirty="0" err="1"/>
              <a:t>n×n×n</a:t>
            </a:r>
            <a:r>
              <a:rPr lang="en-US" altLang="zh-CN" sz="4400" dirty="0"/>
              <a:t> - n×n×6+n×12-8)</a:t>
            </a:r>
            <a:r>
              <a:rPr lang="zh-CN" altLang="en-US" sz="4400" dirty="0" smtClean="0"/>
              <a:t>；</a:t>
            </a:r>
            <a:endParaRPr lang="en-US" altLang="zh-CN" sz="44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4400" dirty="0" smtClean="0"/>
              <a:t>最后</a:t>
            </a:r>
            <a:r>
              <a:rPr lang="zh-CN" altLang="en-US" sz="4400" dirty="0"/>
              <a:t>把这</a:t>
            </a:r>
            <a:r>
              <a:rPr lang="en-US" altLang="zh-CN" sz="4400" dirty="0"/>
              <a:t>4</a:t>
            </a:r>
            <a:r>
              <a:rPr lang="zh-CN" altLang="en-US" sz="4400" dirty="0"/>
              <a:t>个情况求和再除以</a:t>
            </a:r>
            <a:r>
              <a:rPr lang="en-US" altLang="zh-CN" sz="4400" dirty="0"/>
              <a:t>2</a:t>
            </a:r>
            <a:r>
              <a:rPr lang="zh-CN" altLang="en-US" sz="4400" dirty="0" smtClean="0"/>
              <a:t>。</a:t>
            </a:r>
            <a:endParaRPr lang="en-US" altLang="zh-CN" sz="44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4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44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4400" dirty="0" smtClean="0"/>
              <a:t>正方体一共</a:t>
            </a:r>
            <a:r>
              <a:rPr lang="en-US" altLang="zh-CN" sz="4400" dirty="0" smtClean="0"/>
              <a:t>n</a:t>
            </a:r>
            <a:r>
              <a:rPr lang="en-US" altLang="zh-CN" sz="4400" baseline="30000" dirty="0" smtClean="0"/>
              <a:t>3</a:t>
            </a:r>
            <a:r>
              <a:rPr lang="zh-CN" altLang="en-US" sz="4400" dirty="0" smtClean="0"/>
              <a:t>个，共有</a:t>
            </a:r>
            <a:r>
              <a:rPr lang="en-US" altLang="zh-CN" sz="4400" dirty="0" smtClean="0"/>
              <a:t>n</a:t>
            </a:r>
            <a:r>
              <a:rPr lang="en-US" altLang="zh-CN" sz="4400" baseline="30000" dirty="0" smtClean="0"/>
              <a:t>3</a:t>
            </a:r>
            <a:r>
              <a:rPr lang="en-US" altLang="zh-CN" sz="4400" dirty="0" smtClean="0"/>
              <a:t>(</a:t>
            </a:r>
            <a:r>
              <a:rPr lang="en-US" altLang="zh-CN" sz="4400" dirty="0"/>
              <a:t>n</a:t>
            </a:r>
            <a:r>
              <a:rPr lang="en-US" altLang="zh-CN" sz="4400" baseline="30000" dirty="0"/>
              <a:t>3 </a:t>
            </a:r>
            <a:r>
              <a:rPr lang="en-US" altLang="zh-CN" sz="4400" dirty="0" smtClean="0"/>
              <a:t>-1)/2</a:t>
            </a:r>
            <a:r>
              <a:rPr lang="zh-CN" altLang="en-US" sz="4400" dirty="0" smtClean="0"/>
              <a:t>种关系</a:t>
            </a:r>
            <a:endParaRPr lang="zh-CN" altLang="en-US" sz="4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27045" y="7704944"/>
            <a:ext cx="5130138" cy="55273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51015039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7246093" y="1374034"/>
            <a:ext cx="9582084" cy="1468262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5538956" y="4633109"/>
            <a:ext cx="16798530" cy="87100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#include&lt;bits/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stdc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++.h&gt;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using namespace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main(){</a:t>
            </a:r>
          </a:p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28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2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n;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cin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&gt;&gt;n;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if(n == 1){             // 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边长为 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 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时特判</a:t>
            </a:r>
          </a:p>
          <a:p>
            <a:pPr algn="l"/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cout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&lt;&lt; 0 &lt;&lt;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endl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return 0;</a:t>
            </a:r>
          </a:p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}</a:t>
            </a:r>
            <a:endParaRPr lang="en-US" altLang="zh-CN" sz="28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long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long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sum = n*n*n*(n*n*n-1)/2;     //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总数</a:t>
            </a:r>
          </a:p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28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2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edge3 = 8;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en-US" altLang="zh-CN" sz="28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2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ans3 = 3 * edge3;</a:t>
            </a:r>
          </a:p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28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2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edge4 = (n-2)*12;</a:t>
            </a:r>
          </a:p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28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2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ans4 = 4 * edge4;</a:t>
            </a:r>
          </a:p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28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2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edge5 = n*n - 4 * n + 4;</a:t>
            </a:r>
          </a:p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28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2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ans5 = 5 * 6*edge5;</a:t>
            </a:r>
          </a:p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28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2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edge6 = n*n*n - n*n*6+n*12-8;</a:t>
            </a:r>
          </a:p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28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2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ans6 = 6 * edge6;</a:t>
            </a:r>
          </a:p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28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cout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&lt;&lt; sum - (ans3 + ans4 + ans5 + ans6)/2 &lt;&lt;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endl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return 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0;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</p:txBody>
      </p:sp>
      <p:sp>
        <p:nvSpPr>
          <p:cNvPr id="12" name="内容占位符 2"/>
          <p:cNvSpPr txBox="1">
            <a:spLocks/>
          </p:cNvSpPr>
          <p:nvPr/>
        </p:nvSpPr>
        <p:spPr>
          <a:xfrm>
            <a:off x="533400" y="552768"/>
            <a:ext cx="22682338" cy="3152460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 defTabSz="1828800" eaLnBrk="1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00050" lvl="1" indent="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22860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</a:defRPr>
            </a:lvl3pPr>
            <a:lvl4pPr marL="32004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4pPr>
            <a:lvl5pPr marL="41148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5pPr>
            <a:lvl6pPr marL="50292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6pPr>
            <a:lvl7pPr marL="59436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7pPr>
            <a:lvl8pPr marL="68573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8pPr>
            <a:lvl9pPr marL="77717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4000" dirty="0" smtClean="0"/>
              <a:t>1</a:t>
            </a:r>
            <a:r>
              <a:rPr lang="en-US" altLang="zh-CN" sz="4000" dirty="0"/>
              <a:t>) </a:t>
            </a:r>
            <a:r>
              <a:rPr lang="zh-CN" altLang="en-US" sz="4000" dirty="0"/>
              <a:t>正方体和</a:t>
            </a:r>
            <a:r>
              <a:rPr lang="zh-CN" altLang="en-US" sz="4000" dirty="0" smtClean="0"/>
              <a:t>周围</a:t>
            </a:r>
            <a:r>
              <a:rPr lang="en-US" altLang="zh-CN" sz="4000" dirty="0" smtClean="0"/>
              <a:t>3</a:t>
            </a:r>
            <a:r>
              <a:rPr lang="zh-CN" altLang="en-US" sz="4000" dirty="0" smtClean="0"/>
              <a:t>个</a:t>
            </a:r>
            <a:r>
              <a:rPr lang="zh-CN" altLang="en-US" sz="4000" dirty="0"/>
              <a:t>正方体相邻</a:t>
            </a:r>
            <a:r>
              <a:rPr lang="zh-CN" altLang="en-US" sz="4000" dirty="0" smtClean="0"/>
              <a:t>，总个数</a:t>
            </a:r>
            <a:r>
              <a:rPr lang="en-US" altLang="zh-CN" sz="4000" dirty="0" smtClean="0"/>
              <a:t>3 </a:t>
            </a:r>
            <a:r>
              <a:rPr lang="en-US" altLang="zh-CN" sz="4000" dirty="0"/>
              <a:t>× 8</a:t>
            </a:r>
            <a:r>
              <a:rPr lang="zh-CN" altLang="en-US" sz="4000" dirty="0"/>
              <a:t>；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4000" dirty="0"/>
              <a:t>2</a:t>
            </a:r>
            <a:r>
              <a:rPr lang="zh-CN" altLang="en-US" sz="4000" dirty="0"/>
              <a:t>）正方体和</a:t>
            </a:r>
            <a:r>
              <a:rPr lang="zh-CN" altLang="en-US" sz="4000" dirty="0" smtClean="0"/>
              <a:t>周围</a:t>
            </a:r>
            <a:r>
              <a:rPr lang="en-US" altLang="zh-CN" sz="4000" dirty="0" smtClean="0"/>
              <a:t>4</a:t>
            </a:r>
            <a:r>
              <a:rPr lang="zh-CN" altLang="en-US" sz="4000" dirty="0" smtClean="0"/>
              <a:t>个</a:t>
            </a:r>
            <a:r>
              <a:rPr lang="zh-CN" altLang="en-US" sz="4000" dirty="0"/>
              <a:t>正方体相邻</a:t>
            </a:r>
            <a:r>
              <a:rPr lang="zh-CN" altLang="en-US" sz="4000" dirty="0" smtClean="0"/>
              <a:t>，总个数</a:t>
            </a:r>
            <a:r>
              <a:rPr lang="en-US" altLang="zh-CN" sz="4000" dirty="0" smtClean="0"/>
              <a:t>4×(</a:t>
            </a:r>
            <a:r>
              <a:rPr lang="en-US" altLang="zh-CN" sz="4000" dirty="0"/>
              <a:t>n-2)×12</a:t>
            </a:r>
            <a:r>
              <a:rPr lang="zh-CN" altLang="en-US" sz="4000" dirty="0"/>
              <a:t>；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4000" dirty="0"/>
              <a:t>3</a:t>
            </a:r>
            <a:r>
              <a:rPr lang="zh-CN" altLang="en-US" sz="4000" dirty="0"/>
              <a:t>）正方体和</a:t>
            </a:r>
            <a:r>
              <a:rPr lang="zh-CN" altLang="en-US" sz="4000" dirty="0" smtClean="0"/>
              <a:t>周围</a:t>
            </a:r>
            <a:r>
              <a:rPr lang="en-US" altLang="zh-CN" sz="4000" dirty="0" smtClean="0"/>
              <a:t>5</a:t>
            </a:r>
            <a:r>
              <a:rPr lang="zh-CN" altLang="en-US" sz="4000" dirty="0" smtClean="0"/>
              <a:t>个</a:t>
            </a:r>
            <a:r>
              <a:rPr lang="zh-CN" altLang="en-US" sz="4000" dirty="0"/>
              <a:t>正方体相邻</a:t>
            </a:r>
            <a:r>
              <a:rPr lang="zh-CN" altLang="en-US" sz="4000" dirty="0" smtClean="0"/>
              <a:t>，总个数</a:t>
            </a:r>
            <a:r>
              <a:rPr lang="en-US" altLang="zh-CN" sz="4000" dirty="0" smtClean="0"/>
              <a:t>5×6×(</a:t>
            </a:r>
            <a:r>
              <a:rPr lang="en-US" altLang="zh-CN" sz="4000" dirty="0" err="1"/>
              <a:t>n×n</a:t>
            </a:r>
            <a:r>
              <a:rPr lang="en-US" altLang="zh-CN" sz="4000" dirty="0"/>
              <a:t> </a:t>
            </a:r>
            <a:r>
              <a:rPr lang="en-US" altLang="zh-CN" sz="4000" dirty="0" smtClean="0"/>
              <a:t>-4×n+4</a:t>
            </a:r>
            <a:r>
              <a:rPr lang="en-US" altLang="zh-CN" sz="4000" dirty="0"/>
              <a:t>)</a:t>
            </a:r>
            <a:r>
              <a:rPr lang="zh-CN" altLang="en-US" sz="4000" dirty="0"/>
              <a:t>；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4000" dirty="0"/>
              <a:t>4</a:t>
            </a:r>
            <a:r>
              <a:rPr lang="zh-CN" altLang="en-US" sz="4000" dirty="0"/>
              <a:t>）正方体和</a:t>
            </a:r>
            <a:r>
              <a:rPr lang="zh-CN" altLang="en-US" sz="4000" dirty="0" smtClean="0"/>
              <a:t>周围</a:t>
            </a:r>
            <a:r>
              <a:rPr lang="en-US" altLang="zh-CN" sz="4000" dirty="0" smtClean="0"/>
              <a:t>6</a:t>
            </a:r>
            <a:r>
              <a:rPr lang="zh-CN" altLang="en-US" sz="4000" dirty="0" smtClean="0"/>
              <a:t>个</a:t>
            </a:r>
            <a:r>
              <a:rPr lang="zh-CN" altLang="en-US" sz="4000" dirty="0"/>
              <a:t>正方体相邻</a:t>
            </a:r>
            <a:r>
              <a:rPr lang="zh-CN" altLang="en-US" sz="4000" dirty="0" smtClean="0"/>
              <a:t>，总个数</a:t>
            </a:r>
            <a:r>
              <a:rPr lang="en-US" altLang="zh-CN" sz="4000" dirty="0" smtClean="0"/>
              <a:t>6 </a:t>
            </a:r>
            <a:r>
              <a:rPr lang="en-US" altLang="zh-CN" sz="4000" dirty="0"/>
              <a:t>×(</a:t>
            </a:r>
            <a:r>
              <a:rPr lang="en-US" altLang="zh-CN" sz="4000" dirty="0" err="1"/>
              <a:t>n×n×n</a:t>
            </a:r>
            <a:r>
              <a:rPr lang="en-US" altLang="zh-CN" sz="4000" dirty="0"/>
              <a:t> - n×n×6+n×12-8)</a:t>
            </a:r>
            <a:r>
              <a:rPr lang="zh-CN" altLang="en-US" sz="4000" dirty="0" smtClean="0"/>
              <a:t>；</a:t>
            </a:r>
            <a:endParaRPr lang="en-US" altLang="zh-CN" sz="40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4000" dirty="0" smtClean="0"/>
              <a:t>最后</a:t>
            </a:r>
            <a:r>
              <a:rPr lang="zh-CN" altLang="en-US" sz="4000" dirty="0"/>
              <a:t>把这</a:t>
            </a:r>
            <a:r>
              <a:rPr lang="en-US" altLang="zh-CN" sz="4000" dirty="0"/>
              <a:t>4</a:t>
            </a:r>
            <a:r>
              <a:rPr lang="zh-CN" altLang="en-US" sz="4000" dirty="0"/>
              <a:t>个情况求和再除以</a:t>
            </a:r>
            <a:r>
              <a:rPr lang="en-US" altLang="zh-CN" sz="4000" dirty="0"/>
              <a:t>2</a:t>
            </a:r>
            <a:r>
              <a:rPr lang="zh-CN" altLang="en-US" sz="4000" dirty="0"/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812188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计数原理：乘法原理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06597" y="3296471"/>
            <a:ext cx="22315378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令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是对象的有序对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(a, b)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的集合，其中第一个对象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来自大小为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的一个集合，对于对象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的每个选择，对象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个选择，那么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的大小：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|S| = 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p×q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：中性笔的长度有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种，颜色有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种，直径有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种。不同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种类的中性笔有：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3×4×5=60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种。</a:t>
            </a:r>
          </a:p>
          <a:p>
            <a:pPr algn="l">
              <a:lnSpc>
                <a:spcPct val="150000"/>
              </a:lnSpc>
            </a:pP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×5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×7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×11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的正整数因子有多少？答：这是算数基本定理的概念。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0~4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种选择，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个选择，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个选择，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个选择，因子总数是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5×6×3×4=360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种。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486655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排列数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06597" y="3296471"/>
            <a:ext cx="2231537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排列是有序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的。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不可重复排列数：从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个不同的物品中取出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个，排列数为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可重复排列数，从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个不同的物品中可重复地取出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个的排列数为：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4400" baseline="30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1026" name="Picture 2" descr="C:\Users\ECUST\AppData\Local\Temp\ksohtml15772\wps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00" y="5555433"/>
            <a:ext cx="10448925" cy="153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3717348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组合数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06597" y="3296471"/>
            <a:ext cx="2231537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排列是有序的，组合是无序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的。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如果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中的元素都不相同，组合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数：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28" name="Picture 4" descr="C:\Users\ECUST\AppData\Local\Temp\ksohtml15772\wps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7450" y="4991652"/>
            <a:ext cx="5895143" cy="181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34729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1716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例题：挑选子串 </a:t>
              </a:r>
              <a:r>
                <a:rPr lang="en-US" altLang="zh-CN" sz="5600" b="1" spc="600" dirty="0" err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lanqiaoOJ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题号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1621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标题 1"/>
          <p:cNvSpPr txBox="1">
            <a:spLocks noChangeArrowheads="1"/>
          </p:cNvSpPr>
          <p:nvPr/>
        </p:nvSpPr>
        <p:spPr>
          <a:xfrm>
            <a:off x="2145249" y="3359150"/>
            <a:ext cx="8064500" cy="939800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2" name="内容占位符 2"/>
          <p:cNvSpPr txBox="1">
            <a:spLocks noChangeArrowheads="1"/>
          </p:cNvSpPr>
          <p:nvPr/>
        </p:nvSpPr>
        <p:spPr>
          <a:xfrm>
            <a:off x="1535347" y="3648076"/>
            <a:ext cx="20210227" cy="7580182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65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765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8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48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题目描述</a:t>
            </a:r>
            <a:r>
              <a:rPr lang="en-US" altLang="zh-CN" sz="48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有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个数，和一个整数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m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。从这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个数选出一个连续子串，要求这个子串里面有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k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个数要大于等于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m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。问一共能选出多少个子串。显然子串个数要大于等于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k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个。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输入描述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第一行是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个整数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m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k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。第二行是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个整数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en-US" altLang="zh-CN" sz="4800" baseline="-250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en-US" altLang="zh-CN" sz="4800" baseline="-250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...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en-US" altLang="zh-CN" sz="4800" baseline="-25000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，表示序列。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2&lt;=n&lt;=200000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1&lt;=k&lt;=n/2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1&lt;=m, </a:t>
            </a:r>
            <a:r>
              <a:rPr lang="en-US" altLang="zh-CN" sz="4800" dirty="0" err="1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en-US" altLang="zh-CN" sz="4800" baseline="-25000" dirty="0" err="1"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&lt;=10</a:t>
            </a:r>
            <a:r>
              <a:rPr lang="en-US" altLang="zh-CN" sz="4800" baseline="30000" dirty="0">
                <a:latin typeface="宋体" panose="02010600030101010101" pitchFamily="2" charset="-122"/>
                <a:ea typeface="宋体" panose="02010600030101010101" pitchFamily="2" charset="-122"/>
              </a:rPr>
              <a:t>9</a:t>
            </a:r>
            <a:endParaRPr lang="zh-CN" altLang="en-US" sz="4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输出描述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输出一个整数表示答案。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236119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思路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内容占位符 2"/>
          <p:cNvSpPr txBox="1">
            <a:spLocks/>
          </p:cNvSpPr>
          <p:nvPr/>
        </p:nvSpPr>
        <p:spPr>
          <a:xfrm>
            <a:off x="1072183" y="3296471"/>
            <a:ext cx="21493872" cy="871303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 defTabSz="1828800" eaLnBrk="1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00050" lvl="1" indent="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22860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</a:defRPr>
            </a:lvl3pPr>
            <a:lvl4pPr marL="32004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4pPr>
            <a:lvl5pPr marL="41148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5pPr>
            <a:lvl6pPr marL="50292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6pPr>
            <a:lvl7pPr marL="59436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7pPr>
            <a:lvl8pPr marL="68573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8pPr>
            <a:lvl9pPr marL="77717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/>
              <a:t>一个个地输入</a:t>
            </a:r>
            <a:r>
              <a:rPr lang="en-US" altLang="zh-CN" dirty="0" err="1"/>
              <a:t>ai</a:t>
            </a:r>
            <a:r>
              <a:rPr lang="zh-CN" altLang="en-US" dirty="0"/>
              <a:t>，直到输入的数字里，大于</a:t>
            </a:r>
            <a:r>
              <a:rPr lang="en-US" altLang="zh-CN" dirty="0"/>
              <a:t>m</a:t>
            </a:r>
            <a:r>
              <a:rPr lang="zh-CN" altLang="en-US" dirty="0"/>
              <a:t>的数够</a:t>
            </a:r>
            <a:r>
              <a:rPr lang="en-US" altLang="zh-CN" dirty="0"/>
              <a:t>k</a:t>
            </a:r>
            <a:r>
              <a:rPr lang="zh-CN" altLang="en-US" dirty="0"/>
              <a:t>个，就可以开始统计了。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）若正好到</a:t>
            </a:r>
            <a:r>
              <a:rPr lang="en-US" altLang="zh-CN" dirty="0"/>
              <a:t>k</a:t>
            </a:r>
            <a:r>
              <a:rPr lang="zh-CN" altLang="en-US" dirty="0"/>
              <a:t>个数，情况总数是：第一个大于</a:t>
            </a:r>
            <a:r>
              <a:rPr lang="en-US" altLang="zh-CN" dirty="0"/>
              <a:t>m</a:t>
            </a:r>
            <a:r>
              <a:rPr lang="zh-CN" altLang="en-US" dirty="0"/>
              <a:t>的位置</a:t>
            </a:r>
            <a:r>
              <a:rPr lang="en-US" altLang="zh-CN" dirty="0" err="1"/>
              <a:t>i</a:t>
            </a:r>
            <a:r>
              <a:rPr lang="zh-CN" altLang="en-US" dirty="0"/>
              <a:t>，乘以</a:t>
            </a:r>
            <a:r>
              <a:rPr lang="en-US" altLang="zh-CN" dirty="0" err="1"/>
              <a:t>i</a:t>
            </a:r>
            <a:r>
              <a:rPr lang="zh-CN" altLang="en-US" dirty="0"/>
              <a:t>以后的个数，相当于求出了这一段区间的总个数。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）大于</a:t>
            </a:r>
            <a:r>
              <a:rPr lang="en-US" altLang="zh-CN" dirty="0"/>
              <a:t>k</a:t>
            </a:r>
            <a:r>
              <a:rPr lang="zh-CN" altLang="en-US" dirty="0"/>
              <a:t>个后，怎么求出以后的序列个数而且保证不重复呢？从前往后推理，用倒数第二个位置</a:t>
            </a:r>
            <a:r>
              <a:rPr lang="en-US" altLang="zh-CN" dirty="0"/>
              <a:t>-</a:t>
            </a:r>
            <a:r>
              <a:rPr lang="zh-CN" altLang="en-US" dirty="0"/>
              <a:t>倒数第一个位置的差，乘上后面的个数。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383939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例题：快速幂  </a:t>
              </a:r>
              <a:r>
                <a:rPr lang="en-US" altLang="zh-CN" sz="5600" b="1" spc="600" dirty="0" err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lanqiaoOJ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题号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1514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460521" y="2621502"/>
            <a:ext cx="21909046" cy="2745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给定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b, p, k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，求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4000" baseline="30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mod k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。其中 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2≤b</a:t>
            </a:r>
            <a:r>
              <a:rPr lang="en-US" altLang="zh-CN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p, k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≤10</a:t>
            </a:r>
            <a:r>
              <a:rPr lang="en-US" altLang="zh-CN" sz="4000" baseline="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输入描述</a:t>
            </a:r>
            <a:r>
              <a:rPr lang="en-US" altLang="zh-CN" sz="4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三个整数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输出描述</a:t>
            </a:r>
            <a:r>
              <a:rPr lang="en-US" altLang="zh-CN" sz="4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4000" baseline="30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mod k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1161187" y="1517902"/>
            <a:ext cx="10453940" cy="1462734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10133413" y="3994249"/>
            <a:ext cx="13118474" cy="1006429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#include&lt;bits/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stdc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++.h&gt;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using namespace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typedef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long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long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ll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  </a:t>
            </a:r>
            <a:r>
              <a:rPr lang="en-US" altLang="zh-CN" sz="36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变量改用较大的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long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long</a:t>
            </a:r>
            <a:endParaRPr lang="en-US" altLang="zh-CN" sz="3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ll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fastPow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ll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a,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ll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n,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ll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mod){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ll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1;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a %= mod;     </a:t>
            </a:r>
            <a:r>
              <a:rPr lang="en-US" altLang="zh-CN" sz="36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重要，防止下面的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*a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越界</a:t>
            </a:r>
          </a:p>
          <a:p>
            <a:pPr algn="l"/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while(n) {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if(n &amp; 1)  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(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*a) % mod;   //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取模</a:t>
            </a:r>
          </a:p>
          <a:p>
            <a:pPr algn="l"/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 = a*a % mod;                     //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取模</a:t>
            </a:r>
          </a:p>
          <a:p>
            <a:pPr algn="l"/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 &gt;&gt;= 1;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}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return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  <a:p>
            <a:pPr algn="l"/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main(){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ll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b,p,k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   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cin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&gt;&gt;b&gt;&gt;p&gt;&gt;k;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cout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&lt;&lt;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fastPow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b,p,k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return 0;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64540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0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7504492" y="-2520299"/>
            <a:ext cx="13145803" cy="1760582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6269847" y="585274"/>
            <a:ext cx="20581581" cy="122802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#include&lt;bits/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stdc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++.h&gt;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using namespace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const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N = 200050;</a:t>
            </a:r>
          </a:p>
          <a:p>
            <a:pPr algn="l"/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a[N];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long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long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d[N];</a:t>
            </a:r>
          </a:p>
          <a:p>
            <a:pPr algn="l"/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main(){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n,m,k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 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scanf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("%d %d %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d",&amp;n,&amp;m,&amp;k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t=0;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long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long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sum=0;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for(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=1;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&lt;=n;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  {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scanf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("%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d",&amp;a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]);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if(a[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]&gt;=m){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d[++t]=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      //d[]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：比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大的数字所在位置</a:t>
            </a:r>
          </a:p>
          <a:p>
            <a:pPr algn="l"/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if(t&gt;=k) {     //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首先统计出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个比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大的</a:t>
            </a:r>
          </a:p>
          <a:p>
            <a:pPr algn="l"/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if(t==k)   sum += d[1]*(n-i+1);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else       sum += (d[t-k+1]-d[t-k])*(n-i+1);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}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}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}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printf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("%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lld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\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n",sum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return 0;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035622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1716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例题：糊涂人寄信  </a:t>
              </a:r>
              <a:r>
                <a:rPr lang="en-US" altLang="zh-CN" sz="5600" b="1" spc="600" dirty="0" err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lanqiaoOJ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题号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1622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标题 1"/>
          <p:cNvSpPr txBox="1">
            <a:spLocks noChangeArrowheads="1"/>
          </p:cNvSpPr>
          <p:nvPr/>
        </p:nvSpPr>
        <p:spPr>
          <a:xfrm>
            <a:off x="2145249" y="3359150"/>
            <a:ext cx="8064500" cy="939800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2" name="内容占位符 2"/>
          <p:cNvSpPr txBox="1">
            <a:spLocks noChangeArrowheads="1"/>
          </p:cNvSpPr>
          <p:nvPr/>
        </p:nvSpPr>
        <p:spPr>
          <a:xfrm>
            <a:off x="1535347" y="3648076"/>
            <a:ext cx="20210227" cy="7580182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65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765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8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48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题目描述</a:t>
            </a:r>
            <a:r>
              <a:rPr lang="en-US" altLang="zh-CN" sz="48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有一个糊涂人，写了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封信和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个信封，到了邮寄的时候，把所有的信都装错了信封。求装错信封可能的种类数。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输入描述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每行输入一个正整数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，表示一种情况。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(n≤20)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输出描述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输出相应的答案。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299836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思路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内容占位符 2"/>
          <p:cNvSpPr txBox="1">
            <a:spLocks/>
          </p:cNvSpPr>
          <p:nvPr/>
        </p:nvSpPr>
        <p:spPr>
          <a:xfrm>
            <a:off x="1171574" y="2745830"/>
            <a:ext cx="22304651" cy="871303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 defTabSz="1828800" eaLnBrk="1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00050" lvl="1" indent="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22860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</a:defRPr>
            </a:lvl3pPr>
            <a:lvl4pPr marL="32004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4pPr>
            <a:lvl5pPr marL="41148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5pPr>
            <a:lvl6pPr marL="50292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6pPr>
            <a:lvl7pPr marL="59436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7pPr>
            <a:lvl8pPr marL="68573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8pPr>
            <a:lvl9pPr marL="77717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题目建模为：有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1~n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个数字，分别放在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个位置，问都放错的情况有多少种。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用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DP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来做。定义</a:t>
            </a:r>
            <a:r>
              <a:rPr lang="en-US" altLang="zh-CN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dp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dp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表示数字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1~ </a:t>
            </a:r>
            <a:r>
              <a:rPr lang="en-US" altLang="zh-CN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都放错的种类数。</a:t>
            </a:r>
            <a:r>
              <a:rPr lang="en-US" altLang="zh-CN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dp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[n]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是答案。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下面考虑状态转移方程，从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~ </a:t>
            </a:r>
            <a:r>
              <a:rPr lang="en-US" altLang="zh-CN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递推到</a:t>
            </a:r>
            <a:r>
              <a:rPr lang="en-US" altLang="zh-CN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数字</a:t>
            </a:r>
            <a:r>
              <a:rPr lang="en-US" altLang="zh-CN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如果放错，有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个位置可以放，假设其放在第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个位置。对于数字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，可以放在</a:t>
            </a:r>
            <a:r>
              <a:rPr lang="en-US" altLang="zh-CN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位置也可以不放在</a:t>
            </a:r>
            <a:r>
              <a:rPr lang="en-US" altLang="zh-CN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位置。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放在</a:t>
            </a:r>
            <a:r>
              <a:rPr lang="en-US" altLang="zh-CN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位置，那么对于剩下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i-2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个数字放的次数，就是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i-2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个数字都放错的方法数</a:t>
            </a:r>
            <a:r>
              <a:rPr lang="en-US" altLang="zh-CN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dp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[i-2]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不放在</a:t>
            </a:r>
            <a:r>
              <a:rPr lang="en-US" altLang="zh-CN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位置，和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个数字放错的情况相同，为</a:t>
            </a:r>
            <a:r>
              <a:rPr lang="en-US" altLang="zh-CN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dp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[i-1]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状态转移方程：</a:t>
            </a:r>
            <a:r>
              <a:rPr lang="en-US" altLang="zh-CN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dp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(i-1)*(</a:t>
            </a:r>
            <a:r>
              <a:rPr lang="en-US" altLang="zh-CN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dp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[i-1] + </a:t>
            </a:r>
            <a:r>
              <a:rPr lang="en-US" altLang="zh-CN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dp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[i-2])</a:t>
            </a:r>
            <a:endParaRPr lang="zh-CN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473152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1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426082" y="-804368"/>
            <a:ext cx="9554478" cy="191088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4825670" y="4391194"/>
            <a:ext cx="17743332" cy="82176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#include&lt;bits/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stdc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++.h&gt;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using namespace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typedef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long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long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ll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ll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dp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[30];</a:t>
            </a:r>
          </a:p>
          <a:p>
            <a:pPr algn="l"/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main(){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dp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[1]=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dp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[0]=0;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dp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[2]=1;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=3;i&lt;=22;i++)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dp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]=(i-1)*(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dp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[i-1]+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dp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[i-2]);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n;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while(</a:t>
            </a:r>
            <a:r>
              <a:rPr lang="en-US" altLang="zh-CN" sz="44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cin</a:t>
            </a:r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&gt;&gt;n) </a:t>
            </a:r>
            <a:r>
              <a:rPr lang="en-US" altLang="zh-CN" sz="44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cout</a:t>
            </a:r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&lt;&lt;</a:t>
            </a:r>
            <a:r>
              <a:rPr lang="en-US" altLang="zh-CN" sz="44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dp</a:t>
            </a:r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[n]&lt;&lt;</a:t>
            </a:r>
            <a:r>
              <a:rPr lang="en-US" altLang="zh-CN" sz="44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endl</a:t>
            </a:r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return 0;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</p:txBody>
      </p:sp>
      <p:sp>
        <p:nvSpPr>
          <p:cNvPr id="10" name="内容占位符 2"/>
          <p:cNvSpPr txBox="1">
            <a:spLocks noChangeArrowheads="1"/>
          </p:cNvSpPr>
          <p:nvPr/>
        </p:nvSpPr>
        <p:spPr>
          <a:xfrm>
            <a:off x="1259122" y="2753583"/>
            <a:ext cx="20210227" cy="7580182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65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765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注意本题的</a:t>
            </a:r>
            <a:r>
              <a:rPr lang="zh-CN" altLang="en-US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输入：没有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明确</a:t>
            </a:r>
            <a:r>
              <a:rPr lang="zh-CN" altLang="en-US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终止</a:t>
            </a:r>
            <a:endParaRPr lang="en-US" altLang="zh-CN" sz="4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6960382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4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1716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例题：战斗吧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N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皇后 </a:t>
              </a:r>
              <a:r>
                <a:rPr lang="en-US" altLang="zh-CN" sz="5600" b="1" spc="600" dirty="0" err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lanqiaoOJ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题号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1623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标题 1"/>
          <p:cNvSpPr txBox="1">
            <a:spLocks noChangeArrowheads="1"/>
          </p:cNvSpPr>
          <p:nvPr/>
        </p:nvSpPr>
        <p:spPr>
          <a:xfrm>
            <a:off x="2145249" y="3359150"/>
            <a:ext cx="8064500" cy="939800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2" name="内容占位符 2"/>
          <p:cNvSpPr txBox="1">
            <a:spLocks noChangeArrowheads="1"/>
          </p:cNvSpPr>
          <p:nvPr/>
        </p:nvSpPr>
        <p:spPr>
          <a:xfrm>
            <a:off x="1535347" y="3648076"/>
            <a:ext cx="20210227" cy="7580182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65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765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8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48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题目描述</a:t>
            </a:r>
            <a:r>
              <a:rPr lang="en-US" altLang="zh-CN" sz="48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在一个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N*M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的棋盘中，存在多少种方式使得两个皇后可以互相攻击。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8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48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输入</a:t>
            </a:r>
            <a:r>
              <a:rPr lang="en-US" altLang="zh-CN" sz="48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输入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有若干行，每行两个数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N,M(1&lt;=N,M&lt;=</a:t>
            </a:r>
            <a:r>
              <a:rPr lang="en-US" altLang="zh-CN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en-US" altLang="zh-CN" sz="4800" baseline="30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8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48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</a:t>
            </a:r>
            <a:r>
              <a:rPr lang="en-US" altLang="zh-CN" sz="48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对于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每组测试数据输出一行表示答案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8829369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思路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内容占位符 2"/>
          <p:cNvSpPr txBox="1">
            <a:spLocks/>
          </p:cNvSpPr>
          <p:nvPr/>
        </p:nvSpPr>
        <p:spPr>
          <a:xfrm>
            <a:off x="1171575" y="2745830"/>
            <a:ext cx="21493872" cy="871303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 defTabSz="1828800" eaLnBrk="1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00050" lvl="1" indent="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22860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</a:defRPr>
            </a:lvl3pPr>
            <a:lvl4pPr marL="32004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4pPr>
            <a:lvl5pPr marL="41148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5pPr>
            <a:lvl6pPr marL="50292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6pPr>
            <a:lvl7pPr marL="59436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7pPr>
            <a:lvl8pPr marL="68573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8pPr>
            <a:lvl9pPr marL="77717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两个皇后如果能攻击，位于同一行、同一列、同一对角线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矩阵为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n*m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，前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者的可能性是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(m+n-2)*n*m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其他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情况请自己思考。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768556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299622" y="-2237747"/>
            <a:ext cx="11482865" cy="206858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4910940" y="2881700"/>
            <a:ext cx="19797737" cy="106182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#include&lt;bits/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stdc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++.h&gt;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using namespace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typedef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long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long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ll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main(){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ll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n, m;</a:t>
            </a:r>
          </a:p>
          <a:p>
            <a:pPr algn="l"/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while(</a:t>
            </a:r>
            <a:r>
              <a:rPr lang="en-US" altLang="zh-CN" sz="36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cin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&gt;&gt; n &gt;&gt; m) {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if(n &gt; m)    swap(n, m);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if(n == 1){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cout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&lt;&lt; m * (m - 1)&lt;&lt;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endl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continue;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}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ll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m * n * (m + n - 2);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+= 2 * (n - 2) * (n - 1) * (2 * n - 3) / 3;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+= 2 * (n - 1) * (n - 2);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+= 2 * (m - n + 1) * n * (n - 1);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cout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&lt;&lt;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ans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&lt;&lt;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endl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}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return 0;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</p:txBody>
      </p:sp>
      <p:sp>
        <p:nvSpPr>
          <p:cNvPr id="10" name="内容占位符 2"/>
          <p:cNvSpPr txBox="1">
            <a:spLocks noChangeArrowheads="1"/>
          </p:cNvSpPr>
          <p:nvPr/>
        </p:nvSpPr>
        <p:spPr>
          <a:xfrm>
            <a:off x="652746" y="1074460"/>
            <a:ext cx="23264529" cy="1289304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65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765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本题的输入没有明确终止，且每行读取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个数</a:t>
            </a:r>
            <a:r>
              <a:rPr lang="zh-CN" altLang="en-US" sz="4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sz="4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4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691508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4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8.7.2 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鸽巢原理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90838" y="3468323"/>
            <a:ext cx="22002323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鸽巢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原理，又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称抽屉原理。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鸽巢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原理：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把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n+1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个物体放进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个盒子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，至少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有一个盒子包含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个或更多的物体。</a:t>
            </a:r>
          </a:p>
          <a:p>
            <a:pPr algn="l">
              <a:lnSpc>
                <a:spcPct val="150000"/>
              </a:lnSpc>
            </a:pP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例：在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370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人中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，至少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人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生日相同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；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例：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个人互相握手，一定有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个人握手次数相同。</a:t>
            </a:r>
            <a:endParaRPr 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44175" y="6083023"/>
            <a:ext cx="8410575" cy="33623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5491705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鸽巢原理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90838" y="3468323"/>
            <a:ext cx="2200232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例：在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370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人中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，至少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人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生日相同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；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把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365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天看成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365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个抽屉。把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365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人放进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365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个抽屉，不管怎么放，抽屉里面都有人了。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endParaRPr 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5887" y="6957806"/>
            <a:ext cx="8410575" cy="33623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4699622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鸽巢原理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950996" y="2427253"/>
            <a:ext cx="22002323" cy="11264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例：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个人互相握手，一定有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个人握手次数相同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每人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跟其他人握手，最少可以是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次，最多可以是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次。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如果握手最少的是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次，那么剩下的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人中，握手最多的人不会超过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次。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 ~ n-2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共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种情况。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如果握手最少的张三是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次，那么剩下的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人中，握手最多的李四除了跟张三握手一次，跟其他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人最多握手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次，李四最多握手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次。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 ~ n-1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共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种情况。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如果握手最少的张三是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次，那么剩下的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人中，握手最多的李四除了跟张三握手一次，跟其他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人最多握手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次，李四最多握手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次。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 ~ n-1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共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种情况。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……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所以握手次数最多有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种情况，最少只有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种情况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把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最多的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种情况看成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个抽屉，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个人放进这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个抽屉，至少有一个抽屉里面有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人。</a:t>
            </a:r>
            <a:endParaRPr 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269575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580"/>
              <a:ext cx="29439" cy="26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4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例题</a:t>
              </a:r>
              <a:r>
                <a:rPr lang="zh-CN" altLang="en-US" sz="54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：</a:t>
              </a:r>
              <a:endParaRPr lang="en-US" altLang="zh-CN" sz="5400" b="1" spc="6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l"/>
              <a:r>
                <a:rPr lang="en-US" altLang="zh-CN" sz="48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RSA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解密  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2019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年第十届省赛，填空题，</a:t>
              </a:r>
              <a:r>
                <a:rPr lang="en-US" altLang="zh-CN" sz="4800" b="1" spc="600" dirty="0" err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lanqiaoOJ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题号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603</a:t>
              </a:r>
              <a:endParaRPr lang="zh-CN" altLang="en-US" sz="48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841521" y="2773902"/>
            <a:ext cx="21909046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400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RSA 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是一种经典的加密算法。它的基本加密过程如下。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首先生成两个质数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，令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n=p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⋅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，设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(p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−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1)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⋅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(q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−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1) 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互质，则可找到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 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使得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⋅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 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除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(p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−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1)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⋅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(q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−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1) 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的余数为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 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组成了私钥，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 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组成了公钥。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当使用公钥加密一个整数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 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时（小于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），计算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 = 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4400" baseline="30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mod 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，则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是加密后的密文。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当收到密文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时，可使用私钥解开，计算公式为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 = C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mod 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例如，当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p=5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q=11,d=3 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n=55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e=27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若加密数字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24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，得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24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mod 55=19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。解密数字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，得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27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mod 55=24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现在你知道公钥中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 = 1001733993063167141, d = 212353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，同时你截获了别人发送的密文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 = 20190324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，请问，原文是多少？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9933202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1716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例题：小蓝吃糖果  </a:t>
              </a:r>
              <a:r>
                <a:rPr lang="en-US" altLang="zh-CN" sz="5600" b="1" spc="600" dirty="0" err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lanqiaoOJ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题号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1624 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标题 1"/>
          <p:cNvSpPr txBox="1">
            <a:spLocks noChangeArrowheads="1"/>
          </p:cNvSpPr>
          <p:nvPr/>
        </p:nvSpPr>
        <p:spPr>
          <a:xfrm>
            <a:off x="2145249" y="3359150"/>
            <a:ext cx="8064500" cy="939800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2" name="内容占位符 2"/>
          <p:cNvSpPr txBox="1">
            <a:spLocks noChangeArrowheads="1"/>
          </p:cNvSpPr>
          <p:nvPr/>
        </p:nvSpPr>
        <p:spPr>
          <a:xfrm>
            <a:off x="1535347" y="3648076"/>
            <a:ext cx="20210227" cy="7580182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65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765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8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48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题目描述</a:t>
            </a:r>
            <a:r>
              <a:rPr lang="en-US" altLang="zh-CN" sz="48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en-US" altLang="zh-CN" sz="4800" dirty="0" err="1">
                <a:latin typeface="宋体" panose="02010600030101010101" pitchFamily="2" charset="-122"/>
                <a:ea typeface="宋体" panose="02010600030101010101" pitchFamily="2" charset="-122"/>
              </a:rPr>
              <a:t>Gardon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有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种糖果，每种数量已知。</a:t>
            </a:r>
            <a:r>
              <a:rPr lang="en-US" altLang="zh-CN" sz="4800" dirty="0" err="1">
                <a:latin typeface="宋体" panose="02010600030101010101" pitchFamily="2" charset="-122"/>
                <a:ea typeface="宋体" panose="02010600030101010101" pitchFamily="2" charset="-122"/>
              </a:rPr>
              <a:t>Gardon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不喜欢连续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次吃同样的糖果。问有没有可行的吃糖方案。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8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48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输入</a:t>
            </a:r>
            <a:r>
              <a:rPr lang="en-US" altLang="zh-CN" sz="48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第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一行是整数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0&lt;n&lt;1000000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，第二行是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个数，表示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种糖果的数量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mi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0&lt;mi&lt;1000000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8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48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</a:t>
            </a:r>
            <a:r>
              <a:rPr lang="en-US" altLang="zh-CN" sz="48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输出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一行，包含一个”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Yes”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或”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no”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799645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思路</a:t>
              </a:r>
              <a:endParaRPr lang="zh-CN" altLang="en-US" sz="56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内容占位符 2"/>
          <p:cNvSpPr txBox="1">
            <a:spLocks/>
          </p:cNvSpPr>
          <p:nvPr/>
        </p:nvSpPr>
        <p:spPr>
          <a:xfrm>
            <a:off x="1171575" y="2745830"/>
            <a:ext cx="21493872" cy="871303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 defTabSz="1828800" eaLnBrk="1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00050" lvl="1" indent="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22860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</a:defRPr>
            </a:lvl3pPr>
            <a:lvl4pPr marL="32004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4pPr>
            <a:lvl5pPr marL="41148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5pPr>
            <a:lvl6pPr marL="50292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6pPr>
            <a:lvl7pPr marL="59436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7pPr>
            <a:lvl8pPr marL="68573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8pPr>
            <a:lvl9pPr marL="77717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鸽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巢原理</a:t>
            </a:r>
            <a:r>
              <a:rPr lang="zh-CN" alt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，用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“隔板法”求解</a:t>
            </a:r>
            <a:r>
              <a:rPr lang="zh-CN" alt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4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找出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最多的一种糖果，把它的数量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看成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个隔板，隔成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个空间（把每个隔板的右边看成一个空间）；其它所有糖果的数量为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882385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866775" y="0"/>
            <a:ext cx="21493872" cy="871303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 defTabSz="1828800" eaLnBrk="1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00050" lvl="1" indent="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22860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</a:defRPr>
            </a:lvl3pPr>
            <a:lvl4pPr marL="32004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4pPr>
            <a:lvl5pPr marL="41148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5pPr>
            <a:lvl6pPr marL="50292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6pPr>
            <a:lvl7pPr marL="59436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7pPr>
            <a:lvl8pPr marL="68573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8pPr>
            <a:lvl9pPr marL="77717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最多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的一种糖果，把它的数量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看成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个隔板，隔成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个空间（把每个隔板的右边看成一个空间）；其它所有糖果的数量为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）如果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&lt; K-1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，把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个糖果放到隔板之间，这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个隔板不够放，必然至少有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个隔板之间没有糖果，由于这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个隔板是同一种糖果，所以无解</a:t>
            </a:r>
            <a:r>
              <a:rPr lang="zh-CN" alt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en-US" altLang="zh-CN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252382" y="-838614"/>
            <a:ext cx="10000342" cy="191088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4831344" y="4245340"/>
            <a:ext cx="17743332" cy="89562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#include&lt;bits/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stdc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++.h&gt;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using namespace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a[1005000];</a:t>
            </a:r>
          </a:p>
          <a:p>
            <a:pPr algn="l"/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main(){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long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long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sum=0;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Max=0;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n;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scanf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("%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d",&amp;n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for(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=1;i&lt;=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n;i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++){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scanf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("%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d",&amp;a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]);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sum += a[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];              //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所有糖果数量</a:t>
            </a:r>
          </a:p>
          <a:p>
            <a:pPr algn="l"/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if(a[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]&gt;Max)  Max=a[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];   //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最多的一种糖果</a:t>
            </a:r>
          </a:p>
          <a:p>
            <a:pPr algn="l"/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if(sum-Max+1&gt;=Max)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printf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("Yes\n");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else              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printf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("No\n");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return 0;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275952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0" name="内容占位符 2"/>
          <p:cNvSpPr txBox="1">
            <a:spLocks/>
          </p:cNvSpPr>
          <p:nvPr/>
        </p:nvSpPr>
        <p:spPr>
          <a:xfrm>
            <a:off x="1171575" y="2745830"/>
            <a:ext cx="21493872" cy="871303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 defTabSz="1828800" eaLnBrk="1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00050" lvl="1" indent="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defRPr sz="4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22860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</a:defRPr>
            </a:lvl3pPr>
            <a:lvl4pPr marL="32004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4pPr>
            <a:lvl5pPr marL="41148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5pPr>
            <a:lvl6pPr marL="50292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6pPr>
            <a:lvl7pPr marL="5943600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7pPr>
            <a:lvl8pPr marL="68573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8pPr>
            <a:lvl9pPr marL="7771765" indent="-457200" algn="l" defTabSz="1828800" eaLnBrk="1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≥ K-1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时，肯定有解。其中一个解是：把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个糖果排成一个长队，其中同种类的糖果是挨在一起的，然后每次取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个糖果，按顺序一个一个地放进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个空间。由于隔板数量比每一种糖果的数量都多，所以不可能有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个同样的糖果被放进一个空间里。把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个糖果放完，就是一个解，一些隔板里面可能放好几种糖果。</a:t>
            </a:r>
            <a:endParaRPr lang="en-US" altLang="zh-C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429794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8.7.3 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二项式定理和杨辉三角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2325757" y="2573801"/>
            <a:ext cx="19957608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杨辉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三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角：排列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成如下三角形的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数字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每个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数是它上面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个数的和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3074" name="Picture 2" descr="C:\Users\ECUST\AppData\Local\Temp\ksohtml15772\wps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669" y="4681882"/>
            <a:ext cx="5600700" cy="398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542428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二项式定理和杨辉三角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1093304" y="2573801"/>
            <a:ext cx="225220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求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杨辉三角第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行的数字，可以模拟这个推导过程，逐级递推，复杂度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O(n</a:t>
            </a:r>
            <a:r>
              <a:rPr lang="en-US" altLang="zh-CN" sz="48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用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数学公式计算，可以直接得到结果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，这个公式是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(1 + x)</a:t>
            </a:r>
            <a:r>
              <a:rPr lang="en-US" altLang="zh-CN" sz="48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3074" name="Picture 2" descr="C:\Users\ECUST\AppData\Local\Temp\ksohtml15772\wps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215" y="6286236"/>
            <a:ext cx="5159643" cy="366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ECUST\AppData\Local\Temp\ksohtml15772\wps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4921" y="6286235"/>
            <a:ext cx="7121328" cy="366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755852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:\Users\ECUST\AppData\Local\Temp\ksohtml15772\wps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305" y="5842635"/>
            <a:ext cx="2415166" cy="76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二项式定理和杨辉三角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843017" y="2726201"/>
            <a:ext cx="22002323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二项式系数就是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(1 + x)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展开后第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r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项的系数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对应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杨辉三角的第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行第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r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是              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例：杨辉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三角的第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行是“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 3 3 1”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理解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(1 + x)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的第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r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项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，就是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从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x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中选出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r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个，这就是组合数的定义</a:t>
            </a:r>
            <a:endParaRPr 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5122" name="Picture 2" descr="C:\Users\ECUST\AppData\Local\Temp\ksohtml15772\wps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955" y="3937565"/>
            <a:ext cx="6299933" cy="122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ECUST\AppData\Local\Temp\ksohtml15772\wps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6733" y="4217242"/>
            <a:ext cx="4948610" cy="351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6912" y="7896847"/>
            <a:ext cx="9725256" cy="10609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82846789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二项式系数的计算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90838" y="3221501"/>
            <a:ext cx="220023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当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较大，且需要取模时，二项式系数有两种计算方法：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）递推公式：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公式是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杨辉三角的定义，即“每个数是它上面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个数的和”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。计算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复杂度是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O(n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6146" name="Picture 2" descr="C:\Users\ECUST\AppData\Local\Temp\ksohtml15772\wps1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371" y="4397375"/>
            <a:ext cx="5576596" cy="71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649625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二项式系数的计算</a:t>
              </a:r>
              <a:endParaRPr lang="zh-CN" altLang="en-US" sz="40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90838" y="3221501"/>
            <a:ext cx="22002323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）用逆直接计算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因为输出取模，那么不用递推公式，直接用公式计算更快。不过，由于除法不能直接取模，需要用到逆。用逆计算二项式系数，有：</a:t>
            </a:r>
          </a:p>
          <a:p>
            <a:pPr algn="l">
              <a:lnSpc>
                <a:spcPct val="150000"/>
              </a:lnSpc>
            </a:pP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用逆计算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二项式系数，复杂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度是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O(n)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的。</a:t>
            </a:r>
            <a:endParaRPr 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6148" name="Picture 4" descr="C:\Users\ECUST\AppData\Local\Temp\ksohtml15772\wps1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920" y="7881074"/>
            <a:ext cx="20933241" cy="162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ECUST\AppData\Local\Temp\ksohtml15772\wps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579" y="6525890"/>
            <a:ext cx="5370180" cy="104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1823727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1716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例题：</a:t>
              </a:r>
              <a:r>
                <a:rPr lang="zh-CN" altLang="en-US" sz="54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杨辉三角形  </a:t>
              </a:r>
              <a:r>
                <a:rPr lang="en-US" altLang="zh-CN" sz="54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2021</a:t>
              </a:r>
              <a:r>
                <a:rPr lang="zh-CN" altLang="en-US" sz="5400" b="1" spc="6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年省</a:t>
              </a:r>
              <a:r>
                <a:rPr lang="zh-CN" altLang="en-US" sz="54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赛  </a:t>
              </a:r>
              <a:r>
                <a:rPr lang="en-US" altLang="zh-CN" sz="5400" b="1" spc="600" dirty="0" err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lanqiaoOJ</a:t>
              </a:r>
              <a:r>
                <a:rPr lang="zh-CN" altLang="en-US" sz="54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题号</a:t>
              </a:r>
              <a:r>
                <a:rPr lang="en-US" altLang="zh-CN" sz="5400" b="1" spc="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1457</a:t>
              </a:r>
              <a:endParaRPr lang="zh-CN" altLang="en-US" sz="54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" name="标题 1"/>
          <p:cNvSpPr txBox="1">
            <a:spLocks noChangeArrowheads="1"/>
          </p:cNvSpPr>
          <p:nvPr/>
        </p:nvSpPr>
        <p:spPr>
          <a:xfrm>
            <a:off x="2145249" y="3359150"/>
            <a:ext cx="8064500" cy="939800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2" name="内容占位符 2"/>
          <p:cNvSpPr txBox="1">
            <a:spLocks noChangeArrowheads="1"/>
          </p:cNvSpPr>
          <p:nvPr/>
        </p:nvSpPr>
        <p:spPr>
          <a:xfrm>
            <a:off x="1535347" y="3648076"/>
            <a:ext cx="20210227" cy="7580182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ct val="401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65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765" indent="-457200" algn="l" defTabSz="1828800" rtl="0" eaLnBrk="1" latinLnBrk="0" hangingPunct="1">
              <a:lnSpc>
                <a:spcPct val="90000"/>
              </a:lnSpc>
              <a:spcBef>
                <a:spcPct val="20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8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48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题目描述</a:t>
            </a:r>
            <a:r>
              <a:rPr lang="en-US" altLang="zh-CN" sz="48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如果我们按从上到下、从左到右的顺序把杨辉三角形的所有数排成一列，可以得到</a:t>
            </a:r>
            <a:r>
              <a:rPr lang="zh-CN" altLang="en-US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如下数列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1, 1, 1, 1, 2, 1, 1, 3, 3, 1, 1, 4, 6, 4, 1, ...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。给定一个正整数 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，请你输出数列中第一次出现 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N 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是在第几个数？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8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48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输入描述</a:t>
            </a:r>
            <a:r>
              <a:rPr lang="en-US" altLang="zh-CN" sz="48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输入一个整数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N≤1000000000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8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48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输出描述</a:t>
            </a:r>
            <a:r>
              <a:rPr lang="en-US" altLang="zh-CN" sz="48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输出一个整数表示答案。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610198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Dk4Mzc5YTQwMjVhMjJhMjMyNDVjZTJkZTUwY2NiNDc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heme/theme1.xml><?xml version="1.0" encoding="utf-8"?>
<a:theme xmlns:a="http://schemas.openxmlformats.org/drawingml/2006/main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warppezq">
      <a:majorFont>
        <a:latin typeface="思源宋体 CN"/>
        <a:ea typeface="思源宋体 CN"/>
        <a:cs typeface=""/>
      </a:majorFont>
      <a:minorFont>
        <a:latin typeface="思源宋体 CN"/>
        <a:ea typeface="思源宋体 CN"/>
        <a:cs typeface="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warppezq">
      <a:majorFont>
        <a:latin typeface="思源宋体 CN"/>
        <a:ea typeface="思源宋体 CN"/>
        <a:cs typeface=""/>
      </a:majorFont>
      <a:minorFont>
        <a:latin typeface="思源宋体 CN"/>
        <a:ea typeface="思源宋体 C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warppezq">
      <a:majorFont>
        <a:latin typeface="思源宋体 CN"/>
        <a:ea typeface="思源宋体 CN"/>
        <a:cs typeface=""/>
      </a:majorFont>
      <a:minorFont>
        <a:latin typeface="思源宋体 CN"/>
        <a:ea typeface="思源宋体 C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1_BasicColor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19230</Words>
  <Application>Microsoft Office PowerPoint</Application>
  <PresentationFormat>自定义</PresentationFormat>
  <Paragraphs>1741</Paragraphs>
  <Slides>133</Slides>
  <Notes>130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133</vt:i4>
      </vt:variant>
    </vt:vector>
  </HeadingPairs>
  <TitlesOfParts>
    <vt:vector size="152" baseType="lpstr">
      <vt:lpstr>Helvetica Neue</vt:lpstr>
      <vt:lpstr>Noto Sans SC Bold</vt:lpstr>
      <vt:lpstr>Noto Sans SC Light</vt:lpstr>
      <vt:lpstr>Noto Sans SC Regular</vt:lpstr>
      <vt:lpstr>Source Han Serif CN</vt:lpstr>
      <vt:lpstr>等线</vt:lpstr>
      <vt:lpstr>等线 Light</vt:lpstr>
      <vt:lpstr>思源宋体 CN</vt:lpstr>
      <vt:lpstr>思源宋体 CN Heavy</vt:lpstr>
      <vt:lpstr>宋体</vt:lpstr>
      <vt:lpstr>Arial</vt:lpstr>
      <vt:lpstr>Calibri</vt:lpstr>
      <vt:lpstr>Calibri Light</vt:lpstr>
      <vt:lpstr>Times New Roman</vt:lpstr>
      <vt:lpstr>30_BasicColor</vt:lpstr>
      <vt:lpstr>1_Office 主题​​</vt:lpstr>
      <vt:lpstr>自定义设计方案</vt:lpstr>
      <vt:lpstr>2_Office 主题​​</vt:lpstr>
      <vt:lpstr>31_BasicColor</vt:lpstr>
      <vt:lpstr>第8章  数学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需替换标题</dc:title>
  <dc:creator>ECUST</dc:creator>
  <cp:lastModifiedBy>ECUST</cp:lastModifiedBy>
  <cp:revision>564</cp:revision>
  <dcterms:created xsi:type="dcterms:W3CDTF">2022-09-29T03:47:00Z</dcterms:created>
  <dcterms:modified xsi:type="dcterms:W3CDTF">2023-01-12T04:11:08Z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83FF6A7DD00D4B3599D46106E79AE324</vt:lpwstr>
  </property>
  <property fmtid="{D5CDD505-2E9C-101B-9397-08002B2CF9AE}" pid="3" name="KSOProductBuildVer">
    <vt:lpwstr>2052-11.1.0.12358</vt:lpwstr>
  </property>
</Properties>
</file>